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 id="2147483661" r:id="rId3"/>
    <p:sldMasterId id="2147483754" r:id="rId4"/>
  </p:sldMasterIdLst>
  <p:notesMasterIdLst>
    <p:notesMasterId r:id="rId64"/>
  </p:notesMasterIdLst>
  <p:handoutMasterIdLst>
    <p:handoutMasterId r:id="rId65"/>
  </p:handoutMasterIdLst>
  <p:sldIdLst>
    <p:sldId id="308" r:id="rId5"/>
    <p:sldId id="390" r:id="rId6"/>
    <p:sldId id="387" r:id="rId7"/>
    <p:sldId id="363" r:id="rId8"/>
    <p:sldId id="440" r:id="rId9"/>
    <p:sldId id="491" r:id="rId10"/>
    <p:sldId id="441" r:id="rId11"/>
    <p:sldId id="497" r:id="rId12"/>
    <p:sldId id="490" r:id="rId13"/>
    <p:sldId id="453" r:id="rId14"/>
    <p:sldId id="452" r:id="rId15"/>
    <p:sldId id="457" r:id="rId16"/>
    <p:sldId id="433" r:id="rId17"/>
    <p:sldId id="432" r:id="rId18"/>
    <p:sldId id="431" r:id="rId19"/>
    <p:sldId id="430" r:id="rId20"/>
    <p:sldId id="429" r:id="rId21"/>
    <p:sldId id="428" r:id="rId22"/>
    <p:sldId id="427" r:id="rId23"/>
    <p:sldId id="426" r:id="rId24"/>
    <p:sldId id="425" r:id="rId25"/>
    <p:sldId id="424" r:id="rId26"/>
    <p:sldId id="423" r:id="rId27"/>
    <p:sldId id="422" r:id="rId28"/>
    <p:sldId id="416" r:id="rId29"/>
    <p:sldId id="449" r:id="rId30"/>
    <p:sldId id="481" r:id="rId31"/>
    <p:sldId id="412" r:id="rId32"/>
    <p:sldId id="409" r:id="rId33"/>
    <p:sldId id="408" r:id="rId34"/>
    <p:sldId id="283" r:id="rId35"/>
    <p:sldId id="382" r:id="rId36"/>
    <p:sldId id="465" r:id="rId37"/>
    <p:sldId id="464" r:id="rId38"/>
    <p:sldId id="368" r:id="rId39"/>
    <p:sldId id="367" r:id="rId40"/>
    <p:sldId id="386" r:id="rId41"/>
    <p:sldId id="370" r:id="rId42"/>
    <p:sldId id="385" r:id="rId43"/>
    <p:sldId id="470" r:id="rId44"/>
    <p:sldId id="466" r:id="rId45"/>
    <p:sldId id="467" r:id="rId46"/>
    <p:sldId id="468" r:id="rId47"/>
    <p:sldId id="483" r:id="rId48"/>
    <p:sldId id="492" r:id="rId49"/>
    <p:sldId id="493" r:id="rId50"/>
    <p:sldId id="485" r:id="rId51"/>
    <p:sldId id="487" r:id="rId52"/>
    <p:sldId id="486" r:id="rId53"/>
    <p:sldId id="495" r:id="rId54"/>
    <p:sldId id="471" r:id="rId55"/>
    <p:sldId id="472" r:id="rId56"/>
    <p:sldId id="473" r:id="rId57"/>
    <p:sldId id="489" r:id="rId58"/>
    <p:sldId id="474" r:id="rId59"/>
    <p:sldId id="475" r:id="rId60"/>
    <p:sldId id="477" r:id="rId61"/>
    <p:sldId id="494" r:id="rId62"/>
    <p:sldId id="389" r:id="rId6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ference Presentation" id="{9F9CBEBD-24B7-455A-B684-D86A42126E1D}">
          <p14:sldIdLst>
            <p14:sldId id="308"/>
            <p14:sldId id="390"/>
            <p14:sldId id="387"/>
            <p14:sldId id="363"/>
            <p14:sldId id="440"/>
            <p14:sldId id="491"/>
            <p14:sldId id="441"/>
            <p14:sldId id="497"/>
            <p14:sldId id="490"/>
            <p14:sldId id="453"/>
            <p14:sldId id="452"/>
            <p14:sldId id="457"/>
            <p14:sldId id="433"/>
            <p14:sldId id="432"/>
            <p14:sldId id="431"/>
            <p14:sldId id="430"/>
            <p14:sldId id="429"/>
            <p14:sldId id="428"/>
            <p14:sldId id="427"/>
            <p14:sldId id="426"/>
            <p14:sldId id="425"/>
            <p14:sldId id="424"/>
            <p14:sldId id="423"/>
            <p14:sldId id="422"/>
            <p14:sldId id="416"/>
            <p14:sldId id="449"/>
            <p14:sldId id="481"/>
            <p14:sldId id="412"/>
            <p14:sldId id="409"/>
            <p14:sldId id="408"/>
            <p14:sldId id="283"/>
            <p14:sldId id="382"/>
            <p14:sldId id="465"/>
            <p14:sldId id="464"/>
            <p14:sldId id="368"/>
            <p14:sldId id="367"/>
            <p14:sldId id="386"/>
            <p14:sldId id="370"/>
            <p14:sldId id="385"/>
            <p14:sldId id="470"/>
            <p14:sldId id="466"/>
            <p14:sldId id="467"/>
            <p14:sldId id="468"/>
            <p14:sldId id="483"/>
            <p14:sldId id="492"/>
            <p14:sldId id="493"/>
            <p14:sldId id="485"/>
            <p14:sldId id="487"/>
            <p14:sldId id="486"/>
            <p14:sldId id="495"/>
            <p14:sldId id="471"/>
            <p14:sldId id="472"/>
            <p14:sldId id="473"/>
            <p14:sldId id="489"/>
            <p14:sldId id="474"/>
            <p14:sldId id="475"/>
            <p14:sldId id="477"/>
            <p14:sldId id="494"/>
          </p14:sldIdLst>
        </p14:section>
        <p14:section name="Supplemental Materials" id="{AAE32758-FBD4-4899-969A-F2051CAF7238}">
          <p14:sldIdLst>
            <p14:sldId id="38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5F368F-2140-94A4-D05A-4466515880C3}" name="Smith,Thomas B" initials="SB" userId="S::thosmi@ufl.edu::44004d50-7158-48a7-ad06-ae3ae710a22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aralt,Claire" initials="B" lastIdx="2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CDE4AE"/>
    <a:srgbClr val="B0E79D"/>
    <a:srgbClr val="9FE5B6"/>
    <a:srgbClr val="7FAD91"/>
    <a:srgbClr val="FCD57D"/>
    <a:srgbClr val="EE8F4C"/>
    <a:srgbClr val="FBB040"/>
    <a:srgbClr val="A1D1D0"/>
    <a:srgbClr val="124172"/>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23" autoAdjust="0"/>
    <p:restoredTop sz="67845" autoAdjust="0"/>
  </p:normalViewPr>
  <p:slideViewPr>
    <p:cSldViewPr snapToGrid="0">
      <p:cViewPr varScale="1">
        <p:scale>
          <a:sx n="77" d="100"/>
          <a:sy n="77" d="100"/>
        </p:scale>
        <p:origin x="1776" y="84"/>
      </p:cViewPr>
      <p:guideLst>
        <p:guide orient="horz" pos="2160"/>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8EF201C1-E7BB-4A66-AE40-A933F17FC577}" type="datetimeFigureOut">
              <a:rPr lang="en-US" smtClean="0"/>
              <a:t>4/10/2024</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3D85A8D0-5C2C-49F0-B5C2-762046221296}" type="slidenum">
              <a:rPr lang="en-US" smtClean="0"/>
              <a:t>‹#›</a:t>
            </a:fld>
            <a:endParaRPr lang="en-US" dirty="0"/>
          </a:p>
        </p:txBody>
      </p:sp>
    </p:spTree>
    <p:extLst>
      <p:ext uri="{BB962C8B-B14F-4D97-AF65-F5344CB8AC3E}">
        <p14:creationId xmlns:p14="http://schemas.microsoft.com/office/powerpoint/2010/main" val="22047950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C0D55CC2-74C2-4CBC-A4DA-924E3236F37D}" type="datetimeFigureOut">
              <a:rPr lang="en-US" smtClean="0"/>
              <a:t>4/10/2024</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1748F774-4AB0-4CE1-B073-0EC592B799A4}" type="slidenum">
              <a:rPr lang="en-US" smtClean="0"/>
              <a:t>‹#›</a:t>
            </a:fld>
            <a:endParaRPr lang="en-US" dirty="0"/>
          </a:p>
        </p:txBody>
      </p:sp>
    </p:spTree>
    <p:extLst>
      <p:ext uri="{BB962C8B-B14F-4D97-AF65-F5344CB8AC3E}">
        <p14:creationId xmlns:p14="http://schemas.microsoft.com/office/powerpoint/2010/main" val="3253339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2</a:t>
            </a:fld>
            <a:endParaRPr lang="en-US" dirty="0"/>
          </a:p>
        </p:txBody>
      </p:sp>
    </p:spTree>
    <p:extLst>
      <p:ext uri="{BB962C8B-B14F-4D97-AF65-F5344CB8AC3E}">
        <p14:creationId xmlns:p14="http://schemas.microsoft.com/office/powerpoint/2010/main" val="26992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PlaceHolder 1"/>
          <p:cNvSpPr>
            <a:spLocks noGrp="1" noRot="1" noChangeAspect="1"/>
          </p:cNvSpPr>
          <p:nvPr>
            <p:ph type="sldImg"/>
          </p:nvPr>
        </p:nvSpPr>
        <p:spPr>
          <a:xfrm>
            <a:off x="685800" y="1143000"/>
            <a:ext cx="5486400" cy="3086100"/>
          </a:xfrm>
          <a:prstGeom prst="rect">
            <a:avLst/>
          </a:prstGeom>
        </p:spPr>
      </p:sp>
      <p:sp>
        <p:nvSpPr>
          <p:cNvPr id="414"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415"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F5D60506-40AB-4AAC-987F-991154C18277}" type="slidenum">
              <a:rPr lang="en-US" sz="1200" b="0" strike="noStrike" spc="-1">
                <a:latin typeface="Times New Roman"/>
              </a:rPr>
              <a:t>18</a:t>
            </a:fld>
            <a:endParaRPr lang="en-US" sz="1200" b="0" strike="noStrike" spc="-1">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PlaceHolder 1"/>
          <p:cNvSpPr>
            <a:spLocks noGrp="1" noRot="1" noChangeAspect="1"/>
          </p:cNvSpPr>
          <p:nvPr>
            <p:ph type="sldImg"/>
          </p:nvPr>
        </p:nvSpPr>
        <p:spPr>
          <a:xfrm>
            <a:off x="685800" y="1143000"/>
            <a:ext cx="5486400" cy="3086100"/>
          </a:xfrm>
          <a:prstGeom prst="rect">
            <a:avLst/>
          </a:prstGeom>
        </p:spPr>
      </p:sp>
      <p:sp>
        <p:nvSpPr>
          <p:cNvPr id="417"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endParaRPr lang="en-US" sz="2000" b="0" strike="noStrike" spc="-1" dirty="0">
              <a:latin typeface="Arial"/>
            </a:endParaRPr>
          </a:p>
        </p:txBody>
      </p:sp>
      <p:sp>
        <p:nvSpPr>
          <p:cNvPr id="418"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32531174-8A43-46F0-A17B-86626E6A8A6E}" type="slidenum">
              <a:rPr lang="en-US" sz="1200" b="0" strike="noStrike" spc="-1">
                <a:solidFill>
                  <a:srgbClr val="000000"/>
                </a:solidFill>
                <a:latin typeface="+mn-lt"/>
                <a:ea typeface="+mn-ea"/>
              </a:rPr>
              <a:t>24</a:t>
            </a:fld>
            <a:endParaRPr lang="en-US" sz="1200" b="0" strike="noStrike" spc="-1">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PlaceHolder 1"/>
          <p:cNvSpPr>
            <a:spLocks noGrp="1" noRot="1" noChangeAspect="1"/>
          </p:cNvSpPr>
          <p:nvPr>
            <p:ph type="sldImg"/>
          </p:nvPr>
        </p:nvSpPr>
        <p:spPr>
          <a:xfrm>
            <a:off x="685800" y="1143000"/>
            <a:ext cx="5486400" cy="3086100"/>
          </a:xfrm>
          <a:prstGeom prst="rect">
            <a:avLst/>
          </a:prstGeom>
        </p:spPr>
      </p:sp>
      <p:sp>
        <p:nvSpPr>
          <p:cNvPr id="42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424"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44BB4842-1BB7-4218-ACAA-D428B3765855}" type="slidenum">
              <a:rPr lang="en-US" sz="1200" b="0" strike="noStrike" spc="-1">
                <a:latin typeface="Times New Roman"/>
              </a:rPr>
              <a:t>25</a:t>
            </a:fld>
            <a:endParaRPr lang="en-US" sz="1200" b="0" strike="noStrike" spc="-1">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PlaceHolder 1"/>
          <p:cNvSpPr>
            <a:spLocks noGrp="1" noRot="1" noChangeAspect="1"/>
          </p:cNvSpPr>
          <p:nvPr>
            <p:ph type="sldImg"/>
          </p:nvPr>
        </p:nvSpPr>
        <p:spPr>
          <a:xfrm>
            <a:off x="685800" y="1143000"/>
            <a:ext cx="5486400" cy="3086100"/>
          </a:xfrm>
          <a:prstGeom prst="rect">
            <a:avLst/>
          </a:prstGeom>
        </p:spPr>
      </p:sp>
      <p:sp>
        <p:nvSpPr>
          <p:cNvPr id="423"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424"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44BB4842-1BB7-4218-ACAA-D428B3765855}" type="slidenum">
              <a:rPr lang="en-US" sz="1200" b="0" strike="noStrike" spc="-1">
                <a:latin typeface="Times New Roman"/>
              </a:rPr>
              <a:t>26</a:t>
            </a:fld>
            <a:endParaRPr lang="en-US" sz="1200" b="0" strike="noStrike" spc="-1">
              <a:latin typeface="Times New Roman"/>
            </a:endParaRPr>
          </a:p>
        </p:txBody>
      </p:sp>
    </p:spTree>
    <p:extLst>
      <p:ext uri="{BB962C8B-B14F-4D97-AF65-F5344CB8AC3E}">
        <p14:creationId xmlns:p14="http://schemas.microsoft.com/office/powerpoint/2010/main" val="1230960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27</a:t>
            </a:fld>
            <a:endParaRPr lang="en-US" dirty="0"/>
          </a:p>
        </p:txBody>
      </p:sp>
    </p:spTree>
    <p:extLst>
      <p:ext uri="{BB962C8B-B14F-4D97-AF65-F5344CB8AC3E}">
        <p14:creationId xmlns:p14="http://schemas.microsoft.com/office/powerpoint/2010/main" val="671925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PlaceHolder 1"/>
          <p:cNvSpPr>
            <a:spLocks noGrp="1" noRot="1" noChangeAspect="1"/>
          </p:cNvSpPr>
          <p:nvPr>
            <p:ph type="sldImg"/>
          </p:nvPr>
        </p:nvSpPr>
        <p:spPr>
          <a:xfrm>
            <a:off x="685800" y="1143000"/>
            <a:ext cx="5486400" cy="3086100"/>
          </a:xfrm>
          <a:prstGeom prst="rect">
            <a:avLst/>
          </a:prstGeom>
        </p:spPr>
      </p:sp>
      <p:sp>
        <p:nvSpPr>
          <p:cNvPr id="435"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dirty="0">
              <a:latin typeface="Arial"/>
            </a:endParaRPr>
          </a:p>
        </p:txBody>
      </p:sp>
      <p:sp>
        <p:nvSpPr>
          <p:cNvPr id="436"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A4F99BA5-99CF-4647-AB3A-E79310166BA6}" type="slidenum">
              <a:rPr lang="en-US" sz="1200" b="0" strike="noStrike" spc="-1">
                <a:latin typeface="Times New Roman"/>
              </a:rPr>
              <a:t>28</a:t>
            </a:fld>
            <a:endParaRPr lang="en-US" sz="1200" b="0" strike="noStrike" spc="-1">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PlaceHolder 1"/>
          <p:cNvSpPr>
            <a:spLocks noGrp="1" noRot="1" noChangeAspect="1"/>
          </p:cNvSpPr>
          <p:nvPr>
            <p:ph type="sldImg"/>
          </p:nvPr>
        </p:nvSpPr>
        <p:spPr>
          <a:xfrm>
            <a:off x="685800" y="1143000"/>
            <a:ext cx="5486400" cy="3086100"/>
          </a:xfrm>
          <a:prstGeom prst="rect">
            <a:avLst/>
          </a:prstGeom>
        </p:spPr>
      </p:sp>
      <p:sp>
        <p:nvSpPr>
          <p:cNvPr id="438"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439"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BD49A6AE-95F0-475F-845F-FC25244A1029}" type="slidenum">
              <a:rPr lang="en-US" sz="1200" b="0" strike="noStrike" spc="-1">
                <a:latin typeface="Times New Roman"/>
              </a:rPr>
              <a:t>30</a:t>
            </a:fld>
            <a:endParaRPr lang="en-US" sz="1200" b="0" strike="noStrike" spc="-1">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31</a:t>
            </a:fld>
            <a:endParaRPr lang="en-US" dirty="0"/>
          </a:p>
        </p:txBody>
      </p:sp>
    </p:spTree>
    <p:extLst>
      <p:ext uri="{BB962C8B-B14F-4D97-AF65-F5344CB8AC3E}">
        <p14:creationId xmlns:p14="http://schemas.microsoft.com/office/powerpoint/2010/main" val="2279171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34</a:t>
            </a:fld>
            <a:endParaRPr lang="en-US" dirty="0"/>
          </a:p>
        </p:txBody>
      </p:sp>
    </p:spTree>
    <p:extLst>
      <p:ext uri="{BB962C8B-B14F-4D97-AF65-F5344CB8AC3E}">
        <p14:creationId xmlns:p14="http://schemas.microsoft.com/office/powerpoint/2010/main" val="1095102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35</a:t>
            </a:fld>
            <a:endParaRPr lang="en-US" dirty="0"/>
          </a:p>
        </p:txBody>
      </p:sp>
    </p:spTree>
    <p:extLst>
      <p:ext uri="{BB962C8B-B14F-4D97-AF65-F5344CB8AC3E}">
        <p14:creationId xmlns:p14="http://schemas.microsoft.com/office/powerpoint/2010/main" val="3606440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3</a:t>
            </a:fld>
            <a:endParaRPr lang="en-US" dirty="0"/>
          </a:p>
        </p:txBody>
      </p:sp>
    </p:spTree>
    <p:extLst>
      <p:ext uri="{BB962C8B-B14F-4D97-AF65-F5344CB8AC3E}">
        <p14:creationId xmlns:p14="http://schemas.microsoft.com/office/powerpoint/2010/main" val="154570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36</a:t>
            </a:fld>
            <a:endParaRPr lang="en-US" dirty="0"/>
          </a:p>
        </p:txBody>
      </p:sp>
    </p:spTree>
    <p:extLst>
      <p:ext uri="{BB962C8B-B14F-4D97-AF65-F5344CB8AC3E}">
        <p14:creationId xmlns:p14="http://schemas.microsoft.com/office/powerpoint/2010/main" val="1533147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37</a:t>
            </a:fld>
            <a:endParaRPr lang="en-US" dirty="0"/>
          </a:p>
        </p:txBody>
      </p:sp>
    </p:spTree>
    <p:extLst>
      <p:ext uri="{BB962C8B-B14F-4D97-AF65-F5344CB8AC3E}">
        <p14:creationId xmlns:p14="http://schemas.microsoft.com/office/powerpoint/2010/main" val="2768407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38</a:t>
            </a:fld>
            <a:endParaRPr lang="en-US" dirty="0"/>
          </a:p>
        </p:txBody>
      </p:sp>
    </p:spTree>
    <p:extLst>
      <p:ext uri="{BB962C8B-B14F-4D97-AF65-F5344CB8AC3E}">
        <p14:creationId xmlns:p14="http://schemas.microsoft.com/office/powerpoint/2010/main" val="2358258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39</a:t>
            </a:fld>
            <a:endParaRPr lang="en-US" dirty="0"/>
          </a:p>
        </p:txBody>
      </p:sp>
    </p:spTree>
    <p:extLst>
      <p:ext uri="{BB962C8B-B14F-4D97-AF65-F5344CB8AC3E}">
        <p14:creationId xmlns:p14="http://schemas.microsoft.com/office/powerpoint/2010/main" val="235857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41</a:t>
            </a:fld>
            <a:endParaRPr lang="en-US" dirty="0"/>
          </a:p>
        </p:txBody>
      </p:sp>
    </p:spTree>
    <p:extLst>
      <p:ext uri="{BB962C8B-B14F-4D97-AF65-F5344CB8AC3E}">
        <p14:creationId xmlns:p14="http://schemas.microsoft.com/office/powerpoint/2010/main" val="1102191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42</a:t>
            </a:fld>
            <a:endParaRPr lang="en-US" dirty="0"/>
          </a:p>
        </p:txBody>
      </p:sp>
    </p:spTree>
    <p:extLst>
      <p:ext uri="{BB962C8B-B14F-4D97-AF65-F5344CB8AC3E}">
        <p14:creationId xmlns:p14="http://schemas.microsoft.com/office/powerpoint/2010/main" val="160151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43</a:t>
            </a:fld>
            <a:endParaRPr lang="en-US" dirty="0"/>
          </a:p>
        </p:txBody>
      </p:sp>
    </p:spTree>
    <p:extLst>
      <p:ext uri="{BB962C8B-B14F-4D97-AF65-F5344CB8AC3E}">
        <p14:creationId xmlns:p14="http://schemas.microsoft.com/office/powerpoint/2010/main" val="1266004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44</a:t>
            </a:fld>
            <a:endParaRPr lang="en-US" dirty="0"/>
          </a:p>
        </p:txBody>
      </p:sp>
    </p:spTree>
    <p:extLst>
      <p:ext uri="{BB962C8B-B14F-4D97-AF65-F5344CB8AC3E}">
        <p14:creationId xmlns:p14="http://schemas.microsoft.com/office/powerpoint/2010/main" val="3115397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45</a:t>
            </a:fld>
            <a:endParaRPr lang="en-US" dirty="0"/>
          </a:p>
        </p:txBody>
      </p:sp>
    </p:spTree>
    <p:extLst>
      <p:ext uri="{BB962C8B-B14F-4D97-AF65-F5344CB8AC3E}">
        <p14:creationId xmlns:p14="http://schemas.microsoft.com/office/powerpoint/2010/main" val="3647598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46</a:t>
            </a:fld>
            <a:endParaRPr lang="en-US" dirty="0"/>
          </a:p>
        </p:txBody>
      </p:sp>
    </p:spTree>
    <p:extLst>
      <p:ext uri="{BB962C8B-B14F-4D97-AF65-F5344CB8AC3E}">
        <p14:creationId xmlns:p14="http://schemas.microsoft.com/office/powerpoint/2010/main" val="2901384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4</a:t>
            </a:fld>
            <a:endParaRPr lang="en-US" dirty="0"/>
          </a:p>
        </p:txBody>
      </p:sp>
    </p:spTree>
    <p:extLst>
      <p:ext uri="{BB962C8B-B14F-4D97-AF65-F5344CB8AC3E}">
        <p14:creationId xmlns:p14="http://schemas.microsoft.com/office/powerpoint/2010/main" val="2792113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50</a:t>
            </a:fld>
            <a:endParaRPr lang="en-US" dirty="0"/>
          </a:p>
        </p:txBody>
      </p:sp>
    </p:spTree>
    <p:extLst>
      <p:ext uri="{BB962C8B-B14F-4D97-AF65-F5344CB8AC3E}">
        <p14:creationId xmlns:p14="http://schemas.microsoft.com/office/powerpoint/2010/main" val="2697282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51</a:t>
            </a:fld>
            <a:endParaRPr lang="en-US" dirty="0"/>
          </a:p>
        </p:txBody>
      </p:sp>
    </p:spTree>
    <p:extLst>
      <p:ext uri="{BB962C8B-B14F-4D97-AF65-F5344CB8AC3E}">
        <p14:creationId xmlns:p14="http://schemas.microsoft.com/office/powerpoint/2010/main" val="1190948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54</a:t>
            </a:fld>
            <a:endParaRPr lang="en-US" dirty="0"/>
          </a:p>
        </p:txBody>
      </p:sp>
    </p:spTree>
    <p:extLst>
      <p:ext uri="{BB962C8B-B14F-4D97-AF65-F5344CB8AC3E}">
        <p14:creationId xmlns:p14="http://schemas.microsoft.com/office/powerpoint/2010/main" val="911836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56</a:t>
            </a:fld>
            <a:endParaRPr lang="en-US" dirty="0"/>
          </a:p>
        </p:txBody>
      </p:sp>
    </p:spTree>
    <p:extLst>
      <p:ext uri="{BB962C8B-B14F-4D97-AF65-F5344CB8AC3E}">
        <p14:creationId xmlns:p14="http://schemas.microsoft.com/office/powerpoint/2010/main" val="2405844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57</a:t>
            </a:fld>
            <a:endParaRPr lang="en-US" dirty="0"/>
          </a:p>
        </p:txBody>
      </p:sp>
    </p:spTree>
    <p:extLst>
      <p:ext uri="{BB962C8B-B14F-4D97-AF65-F5344CB8AC3E}">
        <p14:creationId xmlns:p14="http://schemas.microsoft.com/office/powerpoint/2010/main" val="66771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58</a:t>
            </a:fld>
            <a:endParaRPr lang="en-US" dirty="0"/>
          </a:p>
        </p:txBody>
      </p:sp>
    </p:spTree>
    <p:extLst>
      <p:ext uri="{BB962C8B-B14F-4D97-AF65-F5344CB8AC3E}">
        <p14:creationId xmlns:p14="http://schemas.microsoft.com/office/powerpoint/2010/main" val="1381690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5</a:t>
            </a:fld>
            <a:endParaRPr lang="en-US" dirty="0"/>
          </a:p>
        </p:txBody>
      </p:sp>
    </p:spTree>
    <p:extLst>
      <p:ext uri="{BB962C8B-B14F-4D97-AF65-F5344CB8AC3E}">
        <p14:creationId xmlns:p14="http://schemas.microsoft.com/office/powerpoint/2010/main" val="2271586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6</a:t>
            </a:fld>
            <a:endParaRPr lang="en-US" dirty="0"/>
          </a:p>
        </p:txBody>
      </p:sp>
    </p:spTree>
    <p:extLst>
      <p:ext uri="{BB962C8B-B14F-4D97-AF65-F5344CB8AC3E}">
        <p14:creationId xmlns:p14="http://schemas.microsoft.com/office/powerpoint/2010/main" val="3984955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7</a:t>
            </a:fld>
            <a:endParaRPr lang="en-US" dirty="0"/>
          </a:p>
        </p:txBody>
      </p:sp>
    </p:spTree>
    <p:extLst>
      <p:ext uri="{BB962C8B-B14F-4D97-AF65-F5344CB8AC3E}">
        <p14:creationId xmlns:p14="http://schemas.microsoft.com/office/powerpoint/2010/main" val="37300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9</a:t>
            </a:fld>
            <a:endParaRPr lang="en-US" dirty="0"/>
          </a:p>
        </p:txBody>
      </p:sp>
    </p:spTree>
    <p:extLst>
      <p:ext uri="{BB962C8B-B14F-4D97-AF65-F5344CB8AC3E}">
        <p14:creationId xmlns:p14="http://schemas.microsoft.com/office/powerpoint/2010/main" val="1967328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14</a:t>
            </a:fld>
            <a:endParaRPr lang="en-US" dirty="0"/>
          </a:p>
        </p:txBody>
      </p:sp>
    </p:spTree>
    <p:extLst>
      <p:ext uri="{BB962C8B-B14F-4D97-AF65-F5344CB8AC3E}">
        <p14:creationId xmlns:p14="http://schemas.microsoft.com/office/powerpoint/2010/main" val="240781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48F774-4AB0-4CE1-B073-0EC592B799A4}" type="slidenum">
              <a:rPr lang="en-US" smtClean="0"/>
              <a:t>15</a:t>
            </a:fld>
            <a:endParaRPr lang="en-US" dirty="0"/>
          </a:p>
        </p:txBody>
      </p:sp>
    </p:spTree>
    <p:extLst>
      <p:ext uri="{BB962C8B-B14F-4D97-AF65-F5344CB8AC3E}">
        <p14:creationId xmlns:p14="http://schemas.microsoft.com/office/powerpoint/2010/main" val="1792897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26"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27"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29"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3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31"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32"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34"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35"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36"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37"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38"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39"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48"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49"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51"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53"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54"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5"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6" name="PlaceHolder 1"/>
          <p:cNvSpPr>
            <a:spLocks noGrp="1"/>
          </p:cNvSpPr>
          <p:nvPr>
            <p:ph type="subTitle"/>
          </p:nvPr>
        </p:nvSpPr>
        <p:spPr>
          <a:xfrm>
            <a:off x="838080" y="365040"/>
            <a:ext cx="10515240" cy="614412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58"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59"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60"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4"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5"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62"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63"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64"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66"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67"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68"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70"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71"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73"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74"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75"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76"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78"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79"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80"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81"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82"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83"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7"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8"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0"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2"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3"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4"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7"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5" name="PlaceHolder 1"/>
          <p:cNvSpPr>
            <a:spLocks noGrp="1"/>
          </p:cNvSpPr>
          <p:nvPr>
            <p:ph type="subTitle"/>
          </p:nvPr>
        </p:nvSpPr>
        <p:spPr>
          <a:xfrm>
            <a:off x="838080" y="365040"/>
            <a:ext cx="10515240" cy="614412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7"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8"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9"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71"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2"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3"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75"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6"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7"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79"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80"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82"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83"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84"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85"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87"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88"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89"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0"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1"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2"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6AE2958C-0972-4FF3-9FE4-72ABD8754120}" type="datetime1">
              <a:rPr lang="en-US" altLang="en-US" smtClean="0"/>
              <a:pPr>
                <a:defRPr/>
              </a:pPr>
              <a:t>4/10/2024</a:t>
            </a:fld>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fld id="{E76ED7AB-5616-4F6B-8DD2-E2B3836819DF}" type="slidenum">
              <a:rPr lang="en-US" altLang="en-US" smtClean="0"/>
              <a:pPr/>
              <a:t>‹#›</a:t>
            </a:fld>
            <a:endParaRPr lang="en-US" alt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906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088E88-4C16-48C9-862B-B2C2CC840D43}" type="datetimeFigureOut">
              <a:rPr lang="en-US" smtClean="0"/>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26E5B5-DA59-4C8A-B56B-E3B92C8D3D31}" type="slidenum">
              <a:rPr lang="en-US" smtClean="0"/>
              <a:t>‹#›</a:t>
            </a:fld>
            <a:endParaRPr lang="en-US" dirty="0"/>
          </a:p>
        </p:txBody>
      </p:sp>
    </p:spTree>
    <p:extLst>
      <p:ext uri="{BB962C8B-B14F-4D97-AF65-F5344CB8AC3E}">
        <p14:creationId xmlns:p14="http://schemas.microsoft.com/office/powerpoint/2010/main" val="4256846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AE2958C-0972-4FF3-9FE4-72ABD8754120}" type="datetime1">
              <a:rPr lang="en-US" altLang="en-US" smtClean="0"/>
              <a:pPr>
                <a:defRPr/>
              </a:pPr>
              <a:t>4/10/2024</a:t>
            </a:fld>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fld id="{E76ED7AB-5616-4F6B-8DD2-E2B3836819DF}" type="slidenum">
              <a:rPr lang="en-US" altLang="en-US" smtClean="0"/>
              <a:pPr/>
              <a:t>‹#›</a:t>
            </a:fld>
            <a:endParaRPr lang="en-US" alt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878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0"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6AE2958C-0972-4FF3-9FE4-72ABD8754120}" type="datetime1">
              <a:rPr lang="en-US" altLang="en-US" smtClean="0"/>
              <a:pPr>
                <a:defRPr/>
              </a:pPr>
              <a:t>4/10/2024</a:t>
            </a:fld>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fld id="{E76ED7AB-5616-4F6B-8DD2-E2B3836819DF}" type="slidenum">
              <a:rPr lang="en-US" altLang="en-US" smtClean="0"/>
              <a:pPr/>
              <a:t>‹#›</a:t>
            </a:fld>
            <a:endParaRPr lang="en-US" altLang="en-US" dirty="0"/>
          </a:p>
        </p:txBody>
      </p:sp>
    </p:spTree>
    <p:extLst>
      <p:ext uri="{BB962C8B-B14F-4D97-AF65-F5344CB8AC3E}">
        <p14:creationId xmlns:p14="http://schemas.microsoft.com/office/powerpoint/2010/main" val="30468910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088E88-4C16-48C9-862B-B2C2CC840D43}" type="datetimeFigureOut">
              <a:rPr lang="en-US" smtClean="0"/>
              <a:t>4/10/2024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426E5B5-DA59-4C8A-B56B-E3B92C8D3D31}" type="slidenum">
              <a:rPr lang="en-US" smtClean="0"/>
              <a:t>‹#›</a:t>
            </a:fld>
            <a:endParaRPr lang="en-US" dirty="0"/>
          </a:p>
        </p:txBody>
      </p:sp>
    </p:spTree>
    <p:extLst>
      <p:ext uri="{BB962C8B-B14F-4D97-AF65-F5344CB8AC3E}">
        <p14:creationId xmlns:p14="http://schemas.microsoft.com/office/powerpoint/2010/main" val="7191438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6AE2958C-0972-4FF3-9FE4-72ABD8754120}" type="datetime1">
              <a:rPr lang="en-US" altLang="en-US" smtClean="0"/>
              <a:pPr>
                <a:defRPr/>
              </a:pPr>
              <a:t>4/10/2024</a:t>
            </a:fld>
            <a:endParaRPr lang="en-US" altLang="en-US" dirty="0"/>
          </a:p>
        </p:txBody>
      </p:sp>
      <p:sp>
        <p:nvSpPr>
          <p:cNvPr id="4" name="Footer Placeholder 3"/>
          <p:cNvSpPr>
            <a:spLocks noGrp="1"/>
          </p:cNvSpPr>
          <p:nvPr>
            <p:ph type="ftr" sz="quarter" idx="11"/>
          </p:nvPr>
        </p:nvSpPr>
        <p:spPr/>
        <p:txBody>
          <a:bodyPr/>
          <a:lstStyle/>
          <a:p>
            <a:pPr>
              <a:defRPr/>
            </a:pPr>
            <a:endParaRPr lang="en-US" altLang="en-US" dirty="0"/>
          </a:p>
        </p:txBody>
      </p:sp>
      <p:sp>
        <p:nvSpPr>
          <p:cNvPr id="5" name="Slide Number Placeholder 4"/>
          <p:cNvSpPr>
            <a:spLocks noGrp="1"/>
          </p:cNvSpPr>
          <p:nvPr>
            <p:ph type="sldNum" sz="quarter" idx="12"/>
          </p:nvPr>
        </p:nvSpPr>
        <p:spPr/>
        <p:txBody>
          <a:bodyPr/>
          <a:lstStyle/>
          <a:p>
            <a:fld id="{E76ED7AB-5616-4F6B-8DD2-E2B3836819DF}" type="slidenum">
              <a:rPr lang="en-US" altLang="en-US" smtClean="0"/>
              <a:pPr/>
              <a:t>‹#›</a:t>
            </a:fld>
            <a:endParaRPr lang="en-US" altLang="en-US" dirty="0"/>
          </a:p>
        </p:txBody>
      </p:sp>
    </p:spTree>
    <p:extLst>
      <p:ext uri="{BB962C8B-B14F-4D97-AF65-F5344CB8AC3E}">
        <p14:creationId xmlns:p14="http://schemas.microsoft.com/office/powerpoint/2010/main" val="111997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6AE2958C-0972-4FF3-9FE4-72ABD8754120}" type="datetime1">
              <a:rPr lang="en-US" altLang="en-US" smtClean="0"/>
              <a:pPr>
                <a:defRPr/>
              </a:pPr>
              <a:t>4/10/2024</a:t>
            </a:fld>
            <a:endParaRPr lang="en-US" alt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ltLang="en-US" dirty="0"/>
          </a:p>
        </p:txBody>
      </p:sp>
      <p:sp>
        <p:nvSpPr>
          <p:cNvPr id="9" name="Slide Number Placeholder 8"/>
          <p:cNvSpPr>
            <a:spLocks noGrp="1"/>
          </p:cNvSpPr>
          <p:nvPr>
            <p:ph type="sldNum" sz="quarter" idx="12"/>
          </p:nvPr>
        </p:nvSpPr>
        <p:spPr/>
        <p:txBody>
          <a:bodyPr/>
          <a:lstStyle/>
          <a:p>
            <a:fld id="{E76ED7AB-5616-4F6B-8DD2-E2B3836819DF}" type="slidenum">
              <a:rPr lang="en-US" altLang="en-US" smtClean="0"/>
              <a:pPr/>
              <a:t>‹#›</a:t>
            </a:fld>
            <a:endParaRPr lang="en-US" altLang="en-US" dirty="0"/>
          </a:p>
        </p:txBody>
      </p:sp>
    </p:spTree>
    <p:extLst>
      <p:ext uri="{BB962C8B-B14F-4D97-AF65-F5344CB8AC3E}">
        <p14:creationId xmlns:p14="http://schemas.microsoft.com/office/powerpoint/2010/main" val="1414200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a:defRPr/>
            </a:pPr>
            <a:fld id="{6AE2958C-0972-4FF3-9FE4-72ABD8754120}" type="datetime1">
              <a:rPr lang="en-US" altLang="en-US" smtClean="0"/>
              <a:pPr>
                <a:defRPr/>
              </a:pPr>
              <a:t>4/10/2024</a:t>
            </a:fld>
            <a:endParaRPr lang="en-US" alt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a:defRPr/>
            </a:pPr>
            <a:endParaRPr lang="en-US" alt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76ED7AB-5616-4F6B-8DD2-E2B3836819DF}" type="slidenum">
              <a:rPr lang="en-US" altLang="en-US" smtClean="0"/>
              <a:pPr/>
              <a:t>‹#›</a:t>
            </a:fld>
            <a:endParaRPr lang="en-US" altLang="en-US" dirty="0"/>
          </a:p>
        </p:txBody>
      </p:sp>
    </p:spTree>
    <p:extLst>
      <p:ext uri="{BB962C8B-B14F-4D97-AF65-F5344CB8AC3E}">
        <p14:creationId xmlns:p14="http://schemas.microsoft.com/office/powerpoint/2010/main" val="32132262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AE2958C-0972-4FF3-9FE4-72ABD8754120}" type="datetime1">
              <a:rPr lang="en-US" altLang="en-US" smtClean="0"/>
              <a:pPr>
                <a:defRPr/>
              </a:pPr>
              <a:t>4/10/2024</a:t>
            </a:fld>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fld id="{E76ED7AB-5616-4F6B-8DD2-E2B3836819DF}" type="slidenum">
              <a:rPr lang="en-US" altLang="en-US" smtClean="0"/>
              <a:pPr/>
              <a:t>‹#›</a:t>
            </a:fld>
            <a:endParaRPr lang="en-US" altLang="en-US" dirty="0"/>
          </a:p>
        </p:txBody>
      </p:sp>
    </p:spTree>
    <p:extLst>
      <p:ext uri="{BB962C8B-B14F-4D97-AF65-F5344CB8AC3E}">
        <p14:creationId xmlns:p14="http://schemas.microsoft.com/office/powerpoint/2010/main" val="10443743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AE2958C-0972-4FF3-9FE4-72ABD8754120}" type="datetime1">
              <a:rPr lang="en-US" altLang="en-US" smtClean="0"/>
              <a:pPr>
                <a:defRPr/>
              </a:pPr>
              <a:t>4/10/2024</a:t>
            </a:fld>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fld id="{E76ED7AB-5616-4F6B-8DD2-E2B3836819DF}" type="slidenum">
              <a:rPr lang="en-US" altLang="en-US" smtClean="0"/>
              <a:pPr/>
              <a:t>‹#›</a:t>
            </a:fld>
            <a:endParaRPr lang="en-US" altLang="en-US" dirty="0"/>
          </a:p>
        </p:txBody>
      </p:sp>
    </p:spTree>
    <p:extLst>
      <p:ext uri="{BB962C8B-B14F-4D97-AF65-F5344CB8AC3E}">
        <p14:creationId xmlns:p14="http://schemas.microsoft.com/office/powerpoint/2010/main" val="20607452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AE2958C-0972-4FF3-9FE4-72ABD8754120}" type="datetime1">
              <a:rPr lang="en-US" altLang="en-US" smtClean="0"/>
              <a:pPr>
                <a:defRPr/>
              </a:pPr>
              <a:t>4/10/2024</a:t>
            </a:fld>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fld id="{E76ED7AB-5616-4F6B-8DD2-E2B3836819DF}" type="slidenum">
              <a:rPr lang="en-US" altLang="en-US" smtClean="0"/>
              <a:pPr/>
              <a:t>‹#›</a:t>
            </a:fld>
            <a:endParaRPr lang="en-US" altLang="en-US" dirty="0"/>
          </a:p>
        </p:txBody>
      </p:sp>
    </p:spTree>
    <p:extLst>
      <p:ext uri="{BB962C8B-B14F-4D97-AF65-F5344CB8AC3E}">
        <p14:creationId xmlns:p14="http://schemas.microsoft.com/office/powerpoint/2010/main" val="2369915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1"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2" name="PlaceHolder 1"/>
          <p:cNvSpPr>
            <a:spLocks noGrp="1"/>
          </p:cNvSpPr>
          <p:nvPr>
            <p:ph type="subTitle"/>
          </p:nvPr>
        </p:nvSpPr>
        <p:spPr>
          <a:xfrm>
            <a:off x="838080" y="365040"/>
            <a:ext cx="10515240" cy="614412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14"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5"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6"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18"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9"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20"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22"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23"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24"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 name="CustomShape 1"/>
          <p:cNvSpPr/>
          <p:nvPr/>
        </p:nvSpPr>
        <p:spPr>
          <a:xfrm>
            <a:off x="-9720" y="-2880"/>
            <a:ext cx="12210840" cy="68605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p:style>
      </p:sp>
      <p:pic>
        <p:nvPicPr>
          <p:cNvPr id="94" name="Picture 6"/>
          <p:cNvPicPr/>
          <p:nvPr/>
        </p:nvPicPr>
        <p:blipFill>
          <a:blip r:embed="rId14"/>
          <a:stretch/>
        </p:blipFill>
        <p:spPr>
          <a:xfrm>
            <a:off x="0" y="-2880"/>
            <a:ext cx="12191760" cy="1722600"/>
          </a:xfrm>
          <a:prstGeom prst="rect">
            <a:avLst/>
          </a:prstGeom>
          <a:ln w="0">
            <a:noFill/>
          </a:ln>
        </p:spPr>
      </p:pic>
      <p:sp>
        <p:nvSpPr>
          <p:cNvPr id="95" name="CustomShape 2"/>
          <p:cNvSpPr/>
          <p:nvPr/>
        </p:nvSpPr>
        <p:spPr>
          <a:xfrm>
            <a:off x="1846080" y="466560"/>
            <a:ext cx="8499240" cy="833040"/>
          </a:xfrm>
          <a:prstGeom prst="rect">
            <a:avLst/>
          </a:prstGeom>
          <a:noFill/>
          <a:ln w="28575">
            <a:solidFill>
              <a:schemeClr val="bg1"/>
            </a:solidFill>
          </a:ln>
        </p:spPr>
        <p:style>
          <a:lnRef idx="1">
            <a:schemeClr val="accent1"/>
          </a:lnRef>
          <a:fillRef idx="3">
            <a:schemeClr val="accent1"/>
          </a:fillRef>
          <a:effectRef idx="2">
            <a:schemeClr val="accent1"/>
          </a:effectRef>
          <a:fontRef idx="minor"/>
        </p:style>
      </p:sp>
      <p:sp>
        <p:nvSpPr>
          <p:cNvPr id="96" name="CustomShape 3"/>
          <p:cNvSpPr/>
          <p:nvPr/>
        </p:nvSpPr>
        <p:spPr>
          <a:xfrm>
            <a:off x="-9720" y="-2880"/>
            <a:ext cx="12210840" cy="68605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p:style>
      </p:sp>
      <p:pic>
        <p:nvPicPr>
          <p:cNvPr id="97" name="Picture 5"/>
          <p:cNvPicPr/>
          <p:nvPr/>
        </p:nvPicPr>
        <p:blipFill>
          <a:blip r:embed="rId15"/>
          <a:srcRect t="15759" b="10000"/>
          <a:stretch/>
        </p:blipFill>
        <p:spPr>
          <a:xfrm>
            <a:off x="-19440" y="884520"/>
            <a:ext cx="12191760" cy="5091120"/>
          </a:xfrm>
          <a:prstGeom prst="rect">
            <a:avLst/>
          </a:prstGeom>
          <a:ln w="0">
            <a:noFill/>
          </a:ln>
        </p:spPr>
      </p:pic>
      <p:sp>
        <p:nvSpPr>
          <p:cNvPr id="98" name="CustomShape 4"/>
          <p:cNvSpPr/>
          <p:nvPr/>
        </p:nvSpPr>
        <p:spPr>
          <a:xfrm>
            <a:off x="-9720" y="866520"/>
            <a:ext cx="12210840" cy="5124600"/>
          </a:xfrm>
          <a:prstGeom prst="rect">
            <a:avLst/>
          </a:prstGeom>
          <a:gradFill rotWithShape="0">
            <a:gsLst>
              <a:gs pos="0">
                <a:srgbClr val="182D55">
                  <a:alpha val="86274"/>
                </a:srgbClr>
              </a:gs>
              <a:gs pos="100000">
                <a:srgbClr val="1B426C">
                  <a:alpha val="70196"/>
                </a:srgbClr>
              </a:gs>
            </a:gsLst>
            <a:lin ang="0"/>
          </a:gradFill>
          <a:ln>
            <a:noFill/>
          </a:ln>
        </p:spPr>
        <p:style>
          <a:lnRef idx="2">
            <a:schemeClr val="accent1">
              <a:shade val="50000"/>
            </a:schemeClr>
          </a:lnRef>
          <a:fillRef idx="1">
            <a:schemeClr val="accent1"/>
          </a:fillRef>
          <a:effectRef idx="0">
            <a:schemeClr val="accent1"/>
          </a:effectRef>
          <a:fontRef idx="minor"/>
        </p:style>
      </p:sp>
      <p:grpSp>
        <p:nvGrpSpPr>
          <p:cNvPr id="99" name="Group 5"/>
          <p:cNvGrpSpPr/>
          <p:nvPr/>
        </p:nvGrpSpPr>
        <p:grpSpPr>
          <a:xfrm>
            <a:off x="1069560" y="1460160"/>
            <a:ext cx="10033200" cy="4092120"/>
            <a:chOff x="1069560" y="1460160"/>
            <a:chExt cx="10033200" cy="4092120"/>
          </a:xfrm>
        </p:grpSpPr>
        <p:sp>
          <p:nvSpPr>
            <p:cNvPr id="100" name="CustomShape 6"/>
            <p:cNvSpPr/>
            <p:nvPr/>
          </p:nvSpPr>
          <p:spPr>
            <a:xfrm>
              <a:off x="1069560" y="1460160"/>
              <a:ext cx="9725400" cy="354852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p:style>
        </p:sp>
        <p:sp>
          <p:nvSpPr>
            <p:cNvPr id="101" name="CustomShape 7"/>
            <p:cNvSpPr/>
            <p:nvPr/>
          </p:nvSpPr>
          <p:spPr>
            <a:xfrm>
              <a:off x="9698760" y="3613680"/>
              <a:ext cx="1404000" cy="1938600"/>
            </a:xfrm>
            <a:prstGeom prst="rect">
              <a:avLst/>
            </a:prstGeom>
            <a:noFill/>
            <a:ln w="0">
              <a:noFill/>
            </a:ln>
          </p:spPr>
          <p:style>
            <a:lnRef idx="0">
              <a:scrgbClr r="0" g="0" b="0"/>
            </a:lnRef>
            <a:fillRef idx="0">
              <a:scrgbClr r="0" g="0" b="0"/>
            </a:fillRef>
            <a:effectRef idx="0">
              <a:scrgbClr r="0" g="0" b="0"/>
            </a:effectRef>
            <a:fontRef idx="minor"/>
          </p:style>
        </p:sp>
      </p:grpSp>
      <p:sp>
        <p:nvSpPr>
          <p:cNvPr id="102" name="PlaceHolder 8"/>
          <p:cNvSpPr>
            <a:spLocks noGrp="1"/>
          </p:cNvSpPr>
          <p:nvPr>
            <p:ph type="title"/>
          </p:nvPr>
        </p:nvSpPr>
        <p:spPr>
          <a:xfrm>
            <a:off x="1088640" y="1460160"/>
            <a:ext cx="9706320" cy="3548520"/>
          </a:xfrm>
          <a:prstGeom prst="rect">
            <a:avLst/>
          </a:prstGeom>
        </p:spPr>
        <p:txBody>
          <a:bodyPr anchor="ctr">
            <a:noAutofit/>
          </a:bodyPr>
          <a:lstStyle/>
          <a:p>
            <a:pPr algn="ctr">
              <a:lnSpc>
                <a:spcPct val="100000"/>
              </a:lnSpc>
            </a:pPr>
            <a:r>
              <a:rPr lang="en-US" sz="9600" b="0" strike="noStrike" cap="all" spc="-1">
                <a:solidFill>
                  <a:srgbClr val="FFFFFF"/>
                </a:solidFill>
                <a:latin typeface="Franklin Gothic Demi"/>
              </a:rPr>
              <a:t>SECTION TITLE</a:t>
            </a:r>
            <a:endParaRPr lang="en-US" sz="9600" b="0" strike="noStrike" spc="-1">
              <a:solidFill>
                <a:srgbClr val="000000"/>
              </a:solidFill>
              <a:latin typeface="Franklin Gothic Book"/>
            </a:endParaRPr>
          </a:p>
        </p:txBody>
      </p:sp>
      <p:sp>
        <p:nvSpPr>
          <p:cNvPr id="103" name="PlaceHolder 9"/>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Franklin Gothic Book"/>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Franklin Gothic Book"/>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Franklin Gothic Book"/>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Franklin Gothic Book"/>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Franklin Gothic Book"/>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Franklin Gothic Book"/>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Franklin Gothic Book"/>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 name="CustomShape 1"/>
          <p:cNvSpPr/>
          <p:nvPr/>
        </p:nvSpPr>
        <p:spPr>
          <a:xfrm>
            <a:off x="-9720" y="-2880"/>
            <a:ext cx="12210840" cy="68605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p:style>
      </p:sp>
      <p:pic>
        <p:nvPicPr>
          <p:cNvPr id="141" name="Picture 6"/>
          <p:cNvPicPr/>
          <p:nvPr/>
        </p:nvPicPr>
        <p:blipFill>
          <a:blip r:embed="rId14"/>
          <a:stretch/>
        </p:blipFill>
        <p:spPr>
          <a:xfrm>
            <a:off x="0" y="-2880"/>
            <a:ext cx="12191760" cy="1722600"/>
          </a:xfrm>
          <a:prstGeom prst="rect">
            <a:avLst/>
          </a:prstGeom>
          <a:ln w="0">
            <a:noFill/>
          </a:ln>
        </p:spPr>
      </p:pic>
      <p:sp>
        <p:nvSpPr>
          <p:cNvPr id="142" name="CustomShape 2"/>
          <p:cNvSpPr/>
          <p:nvPr/>
        </p:nvSpPr>
        <p:spPr>
          <a:xfrm>
            <a:off x="1846080" y="466560"/>
            <a:ext cx="8499240" cy="833040"/>
          </a:xfrm>
          <a:prstGeom prst="rect">
            <a:avLst/>
          </a:prstGeom>
          <a:noFill/>
          <a:ln w="28575">
            <a:solidFill>
              <a:schemeClr val="bg1"/>
            </a:solidFill>
          </a:ln>
        </p:spPr>
        <p:style>
          <a:lnRef idx="1">
            <a:schemeClr val="accent1"/>
          </a:lnRef>
          <a:fillRef idx="3">
            <a:schemeClr val="accent1"/>
          </a:fillRef>
          <a:effectRef idx="2">
            <a:schemeClr val="accent1"/>
          </a:effectRef>
          <a:fontRef idx="minor"/>
        </p:style>
      </p:sp>
      <p:sp>
        <p:nvSpPr>
          <p:cNvPr id="143" name="PlaceHolder 3"/>
          <p:cNvSpPr>
            <a:spLocks noGrp="1"/>
          </p:cNvSpPr>
          <p:nvPr>
            <p:ph type="title"/>
          </p:nvPr>
        </p:nvSpPr>
        <p:spPr>
          <a:xfrm>
            <a:off x="1846080" y="466560"/>
            <a:ext cx="8499240" cy="833040"/>
          </a:xfrm>
          <a:prstGeom prst="rect">
            <a:avLst/>
          </a:prstGeom>
        </p:spPr>
        <p:txBody>
          <a:bodyPr anchor="ctr">
            <a:noAutofit/>
          </a:bodyPr>
          <a:lstStyle/>
          <a:p>
            <a:pPr algn="ctr">
              <a:lnSpc>
                <a:spcPct val="90000"/>
              </a:lnSpc>
            </a:pPr>
            <a:r>
              <a:rPr lang="en-US" sz="4400" b="0" strike="noStrike" spc="-1">
                <a:solidFill>
                  <a:srgbClr val="FFFFFF"/>
                </a:solidFill>
                <a:latin typeface="Franklin Gothic Demi"/>
              </a:rPr>
              <a:t>Click to edit Master title style</a:t>
            </a:r>
            <a:endParaRPr lang="en-US" sz="4400" b="0" strike="noStrike" spc="-1">
              <a:solidFill>
                <a:srgbClr val="000000"/>
              </a:solidFill>
              <a:latin typeface="Franklin Gothic Book"/>
            </a:endParaRPr>
          </a:p>
        </p:txBody>
      </p:sp>
      <p:sp>
        <p:nvSpPr>
          <p:cNvPr id="144" name="PlaceHolder 4"/>
          <p:cNvSpPr>
            <a:spLocks noGrp="1"/>
          </p:cNvSpPr>
          <p:nvPr>
            <p:ph type="body"/>
          </p:nvPr>
        </p:nvSpPr>
        <p:spPr>
          <a:xfrm>
            <a:off x="838080" y="1825560"/>
            <a:ext cx="10515240" cy="4350960"/>
          </a:xfrm>
          <a:prstGeom prst="rect">
            <a:avLst/>
          </a:prstGeom>
        </p:spPr>
        <p:txBody>
          <a:bodyPr>
            <a:noAutofit/>
          </a:bodyPr>
          <a:lstStyle/>
          <a:p>
            <a:pPr marL="228600" indent="-228240">
              <a:lnSpc>
                <a:spcPct val="90000"/>
              </a:lnSpc>
              <a:spcBef>
                <a:spcPts val="1001"/>
              </a:spcBef>
              <a:buClr>
                <a:srgbClr val="182D55"/>
              </a:buClr>
              <a:buFont typeface="Arial"/>
              <a:buChar char="•"/>
            </a:pPr>
            <a:r>
              <a:rPr lang="en-US" sz="2800" b="0" strike="noStrike" spc="-1">
                <a:solidFill>
                  <a:srgbClr val="182D55"/>
                </a:solidFill>
                <a:latin typeface="Franklin Gothic Demi"/>
              </a:rPr>
              <a:t>Edit Master text styles</a:t>
            </a:r>
            <a:endParaRPr lang="en-US" sz="2800" b="0" strike="noStrike" spc="-1">
              <a:solidFill>
                <a:srgbClr val="000000"/>
              </a:solidFill>
              <a:latin typeface="Franklin Gothic Book"/>
            </a:endParaRPr>
          </a:p>
          <a:p>
            <a:pPr marL="685800" lvl="1" indent="-228240">
              <a:lnSpc>
                <a:spcPct val="90000"/>
              </a:lnSpc>
              <a:spcBef>
                <a:spcPts val="499"/>
              </a:spcBef>
              <a:buClr>
                <a:srgbClr val="182D55"/>
              </a:buClr>
              <a:buFont typeface="Arial"/>
              <a:buChar char="•"/>
            </a:pPr>
            <a:r>
              <a:rPr lang="en-US" sz="2400" b="0" strike="noStrike" spc="-1">
                <a:solidFill>
                  <a:srgbClr val="182D55"/>
                </a:solidFill>
                <a:latin typeface="Franklin Gothic Demi"/>
              </a:rPr>
              <a:t>Second level</a:t>
            </a:r>
            <a:endParaRPr lang="en-US" sz="2400" b="0" strike="noStrike" spc="-1">
              <a:solidFill>
                <a:srgbClr val="000000"/>
              </a:solidFill>
              <a:latin typeface="Franklin Gothic Book"/>
            </a:endParaRPr>
          </a:p>
          <a:p>
            <a:pPr marL="1143000" lvl="2" indent="-228240">
              <a:lnSpc>
                <a:spcPct val="90000"/>
              </a:lnSpc>
              <a:spcBef>
                <a:spcPts val="499"/>
              </a:spcBef>
              <a:buClr>
                <a:srgbClr val="182D55"/>
              </a:buClr>
              <a:buFont typeface="Arial"/>
              <a:buChar char="•"/>
            </a:pPr>
            <a:r>
              <a:rPr lang="en-US" sz="2000" b="0" strike="noStrike" spc="-1">
                <a:solidFill>
                  <a:srgbClr val="182D55"/>
                </a:solidFill>
                <a:latin typeface="Franklin Gothic Demi"/>
              </a:rPr>
              <a:t>Third level</a:t>
            </a:r>
            <a:endParaRPr lang="en-US" sz="2000" b="0" strike="noStrike" spc="-1">
              <a:solidFill>
                <a:srgbClr val="000000"/>
              </a:solidFill>
              <a:latin typeface="Franklin Gothic Book"/>
            </a:endParaRPr>
          </a:p>
          <a:p>
            <a:pPr marL="1600200" lvl="3" indent="-228240">
              <a:lnSpc>
                <a:spcPct val="90000"/>
              </a:lnSpc>
              <a:spcBef>
                <a:spcPts val="499"/>
              </a:spcBef>
              <a:buClr>
                <a:srgbClr val="182D55"/>
              </a:buClr>
              <a:buFont typeface="Arial"/>
              <a:buChar char="•"/>
            </a:pPr>
            <a:r>
              <a:rPr lang="en-US" sz="1800" b="0" strike="noStrike" spc="-1">
                <a:solidFill>
                  <a:srgbClr val="182D55"/>
                </a:solidFill>
                <a:latin typeface="Franklin Gothic Demi"/>
              </a:rPr>
              <a:t>Fourth level</a:t>
            </a:r>
            <a:endParaRPr lang="en-US" sz="1800" b="0" strike="noStrike" spc="-1">
              <a:solidFill>
                <a:srgbClr val="000000"/>
              </a:solidFill>
              <a:latin typeface="Franklin Gothic Book"/>
            </a:endParaRPr>
          </a:p>
          <a:p>
            <a:pPr marL="2057400" lvl="4" indent="-228240">
              <a:lnSpc>
                <a:spcPct val="90000"/>
              </a:lnSpc>
              <a:spcBef>
                <a:spcPts val="499"/>
              </a:spcBef>
              <a:buClr>
                <a:srgbClr val="182D55"/>
              </a:buClr>
              <a:buFont typeface="Arial"/>
              <a:buChar char="•"/>
            </a:pPr>
            <a:r>
              <a:rPr lang="en-US" sz="1800" b="0" strike="noStrike" spc="-1">
                <a:solidFill>
                  <a:srgbClr val="182D55"/>
                </a:solidFill>
                <a:latin typeface="Franklin Gothic Demi"/>
              </a:rPr>
              <a:t>Fifth level</a:t>
            </a:r>
            <a:endParaRPr lang="en-US" sz="1800" b="0" strike="noStrike" spc="-1">
              <a:solidFill>
                <a:srgbClr val="000000"/>
              </a:solidFill>
              <a:latin typeface="Franklin Gothic Book"/>
            </a:endParaRPr>
          </a:p>
        </p:txBody>
      </p:sp>
      <p:sp>
        <p:nvSpPr>
          <p:cNvPr id="145" name="PlaceHolder 5"/>
          <p:cNvSpPr>
            <a:spLocks noGrp="1"/>
          </p:cNvSpPr>
          <p:nvPr>
            <p:ph type="dt"/>
          </p:nvPr>
        </p:nvSpPr>
        <p:spPr>
          <a:xfrm>
            <a:off x="838080" y="6356520"/>
            <a:ext cx="2742840" cy="364680"/>
          </a:xfrm>
          <a:prstGeom prst="rect">
            <a:avLst/>
          </a:prstGeom>
        </p:spPr>
        <p:txBody>
          <a:bodyPr anchor="ctr">
            <a:noAutofit/>
          </a:bodyPr>
          <a:lstStyle/>
          <a:p>
            <a:pPr>
              <a:lnSpc>
                <a:spcPct val="100000"/>
              </a:lnSpc>
            </a:pPr>
            <a:fld id="{4EA9C6B5-30E3-476D-94C5-9A14B91E83FB}" type="datetime1">
              <a:rPr lang="en-US" sz="1200" b="0" strike="noStrike" spc="-1">
                <a:solidFill>
                  <a:srgbClr val="8B8B8B"/>
                </a:solidFill>
                <a:latin typeface="Franklin Gothic Book"/>
              </a:rPr>
              <a:t>4/10/2024</a:t>
            </a:fld>
            <a:endParaRPr lang="en-US" sz="1200" b="0" strike="noStrike" spc="-1">
              <a:latin typeface="Times New Roman"/>
            </a:endParaRPr>
          </a:p>
        </p:txBody>
      </p:sp>
      <p:sp>
        <p:nvSpPr>
          <p:cNvPr id="146" name="PlaceHolder 6"/>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US" sz="1200" b="0" strike="noStrike" spc="-1">
                <a:solidFill>
                  <a:srgbClr val="8B8B8B"/>
                </a:solidFill>
                <a:latin typeface="Franklin Gothic Book"/>
              </a:rPr>
              <a:t>UF CTSI Network Science Module</a:t>
            </a:r>
            <a:endParaRPr lang="en-US" sz="1200" b="0" strike="noStrike" spc="-1">
              <a:latin typeface="Times New Roman"/>
            </a:endParaRPr>
          </a:p>
        </p:txBody>
      </p:sp>
      <p:sp>
        <p:nvSpPr>
          <p:cNvPr id="147" name="PlaceHolder 7"/>
          <p:cNvSpPr>
            <a:spLocks noGrp="1"/>
          </p:cNvSpPr>
          <p:nvPr>
            <p:ph type="sldNum"/>
          </p:nvPr>
        </p:nvSpPr>
        <p:spPr>
          <a:xfrm>
            <a:off x="8610480" y="6356520"/>
            <a:ext cx="2742840" cy="364680"/>
          </a:xfrm>
          <a:prstGeom prst="rect">
            <a:avLst/>
          </a:prstGeom>
        </p:spPr>
        <p:txBody>
          <a:bodyPr anchor="ctr">
            <a:noAutofit/>
          </a:bodyPr>
          <a:lstStyle/>
          <a:p>
            <a:pPr algn="r">
              <a:lnSpc>
                <a:spcPct val="100000"/>
              </a:lnSpc>
            </a:pPr>
            <a:fld id="{BA1E9A7F-A2CB-4017-9DD3-E4207989121E}" type="slidenum">
              <a:rPr lang="en-US" sz="1200" b="0" strike="noStrike" spc="-1">
                <a:solidFill>
                  <a:srgbClr val="8B8B8B"/>
                </a:solidFill>
                <a:latin typeface="Franklin Gothic Book"/>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 name="PlaceHolder 1"/>
          <p:cNvSpPr>
            <a:spLocks noGrp="1"/>
          </p:cNvSpPr>
          <p:nvPr>
            <p:ph type="title"/>
          </p:nvPr>
        </p:nvSpPr>
        <p:spPr>
          <a:xfrm>
            <a:off x="1523880" y="1122480"/>
            <a:ext cx="9143640" cy="2387160"/>
          </a:xfrm>
          <a:prstGeom prst="rect">
            <a:avLst/>
          </a:prstGeom>
        </p:spPr>
        <p:txBody>
          <a:bodyPr anchor="b">
            <a:noAutofit/>
          </a:bodyPr>
          <a:lstStyle/>
          <a:p>
            <a:pPr algn="ctr">
              <a:lnSpc>
                <a:spcPct val="90000"/>
              </a:lnSpc>
            </a:pPr>
            <a:r>
              <a:rPr lang="en-US" sz="6000" b="0" strike="noStrike" spc="-1">
                <a:solidFill>
                  <a:srgbClr val="000000"/>
                </a:solidFill>
                <a:latin typeface="Calibri Light"/>
              </a:rPr>
              <a:t>Click to edit Master title style</a:t>
            </a:r>
            <a:endParaRPr lang="en-US" sz="6000" b="0" strike="noStrike" spc="-1">
              <a:solidFill>
                <a:srgbClr val="000000"/>
              </a:solidFill>
              <a:latin typeface="Calibri"/>
            </a:endParaRPr>
          </a:p>
        </p:txBody>
      </p:sp>
      <p:sp>
        <p:nvSpPr>
          <p:cNvPr id="53" name="PlaceHolder 2"/>
          <p:cNvSpPr>
            <a:spLocks noGrp="1"/>
          </p:cNvSpPr>
          <p:nvPr>
            <p:ph type="dt"/>
          </p:nvPr>
        </p:nvSpPr>
        <p:spPr>
          <a:xfrm>
            <a:off x="838080" y="6356520"/>
            <a:ext cx="2742840" cy="364680"/>
          </a:xfrm>
          <a:prstGeom prst="rect">
            <a:avLst/>
          </a:prstGeom>
        </p:spPr>
        <p:txBody>
          <a:bodyPr anchor="ctr">
            <a:noAutofit/>
          </a:bodyPr>
          <a:lstStyle/>
          <a:p>
            <a:pPr>
              <a:lnSpc>
                <a:spcPct val="100000"/>
              </a:lnSpc>
            </a:pPr>
            <a:fld id="{27DEB7CA-F6F2-4FD8-8D75-56E1DE3508B6}" type="datetime">
              <a:rPr lang="en-US" sz="1200" b="0" strike="noStrike" spc="-1">
                <a:solidFill>
                  <a:srgbClr val="8B8B8B"/>
                </a:solidFill>
                <a:latin typeface="Calibri"/>
              </a:rPr>
              <a:t>4/10/2024</a:t>
            </a:fld>
            <a:endParaRPr lang="en-US" sz="1200" b="0" strike="noStrike" spc="-1">
              <a:latin typeface="Times New Roman"/>
            </a:endParaRPr>
          </a:p>
        </p:txBody>
      </p:sp>
      <p:sp>
        <p:nvSpPr>
          <p:cNvPr id="54" name="PlaceHolder 3"/>
          <p:cNvSpPr>
            <a:spLocks noGrp="1"/>
          </p:cNvSpPr>
          <p:nvPr>
            <p:ph type="ftr"/>
          </p:nvPr>
        </p:nvSpPr>
        <p:spPr>
          <a:xfrm>
            <a:off x="4038480" y="6356520"/>
            <a:ext cx="4114440" cy="364680"/>
          </a:xfrm>
          <a:prstGeom prst="rect">
            <a:avLst/>
          </a:prstGeom>
        </p:spPr>
        <p:txBody>
          <a:bodyPr anchor="ctr">
            <a:noAutofit/>
          </a:bodyPr>
          <a:lstStyle/>
          <a:p>
            <a:endParaRPr lang="en-US" sz="2400" b="0" strike="noStrike" spc="-1">
              <a:latin typeface="Times New Roman"/>
            </a:endParaRPr>
          </a:p>
        </p:txBody>
      </p:sp>
      <p:sp>
        <p:nvSpPr>
          <p:cNvPr id="55" name="PlaceHolder 4"/>
          <p:cNvSpPr>
            <a:spLocks noGrp="1"/>
          </p:cNvSpPr>
          <p:nvPr>
            <p:ph type="sldNum"/>
          </p:nvPr>
        </p:nvSpPr>
        <p:spPr>
          <a:xfrm>
            <a:off x="8610480" y="6356520"/>
            <a:ext cx="2742840" cy="364680"/>
          </a:xfrm>
          <a:prstGeom prst="rect">
            <a:avLst/>
          </a:prstGeom>
        </p:spPr>
        <p:txBody>
          <a:bodyPr anchor="ctr">
            <a:noAutofit/>
          </a:bodyPr>
          <a:lstStyle/>
          <a:p>
            <a:pPr algn="r">
              <a:lnSpc>
                <a:spcPct val="100000"/>
              </a:lnSpc>
            </a:pPr>
            <a:fld id="{6387A6CB-DED6-4A7C-AD19-DD9E03E7222C}" type="slidenum">
              <a:rPr lang="en-US" sz="1200" b="0" strike="noStrike" spc="-1">
                <a:solidFill>
                  <a:srgbClr val="8B8B8B"/>
                </a:solidFill>
                <a:latin typeface="Calibri"/>
              </a:rPr>
              <a:t>‹#›</a:t>
            </a:fld>
            <a:endParaRPr lang="en-US" sz="1200" b="0" strike="noStrike" spc="-1">
              <a:latin typeface="Times New Roman"/>
            </a:endParaRPr>
          </a:p>
        </p:txBody>
      </p:sp>
      <p:sp>
        <p:nvSpPr>
          <p:cNvPr id="56"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4/10/2024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36934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5.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5.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 Id="rId5" Type="http://schemas.openxmlformats.org/officeDocument/2006/relationships/image" Target="../media/image5.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5.xml"/><Relationship Id="rId5" Type="http://schemas.openxmlformats.org/officeDocument/2006/relationships/image" Target="../media/image5.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5.xml"/><Relationship Id="rId5" Type="http://schemas.openxmlformats.org/officeDocument/2006/relationships/image" Target="../media/image5.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8" Type="http://schemas.openxmlformats.org/officeDocument/2006/relationships/hyperlink" Target="https://grants.nih.gov/grants/guide/rfa-files/rfa-tw-21-001.html" TargetMode="External"/><Relationship Id="rId3" Type="http://schemas.openxmlformats.org/officeDocument/2006/relationships/hyperlink" Target="https://www.nsf.gov/pubs/2018/nsf18503/nsf18503.htm" TargetMode="External"/><Relationship Id="rId7" Type="http://schemas.openxmlformats.org/officeDocument/2006/relationships/hyperlink" Target="https://grants.nih.gov/grants/guide/pa-files/par-19-372.html" TargetMode="Externa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hyperlink" Target="https://grants.nih.gov/grants/guide/pa-files/PAR-20-103.html" TargetMode="External"/><Relationship Id="rId5" Type="http://schemas.openxmlformats.org/officeDocument/2006/relationships/hyperlink" Target="https://www.nsf.gov/pubs/2020/nsf20612/nsf20612.htm" TargetMode="External"/><Relationship Id="rId10" Type="http://schemas.openxmlformats.org/officeDocument/2006/relationships/image" Target="../media/image5.png"/><Relationship Id="rId4" Type="http://schemas.openxmlformats.org/officeDocument/2006/relationships/hyperlink" Target="https://beta.nsf.gov/funding/opportunities/smart-and-connected-communities-scc" TargetMode="External"/><Relationship Id="rId9" Type="http://schemas.openxmlformats.org/officeDocument/2006/relationships/hyperlink" Target="https://www.onr.navy.mil/en/Education-Outreach/Sponsored-Research/University-Research-Initiatives/MURI"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5.xml"/><Relationship Id="rId5" Type="http://schemas.openxmlformats.org/officeDocument/2006/relationships/image" Target="../media/image5.pn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74.png"/><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5.xml"/><Relationship Id="rId5" Type="http://schemas.openxmlformats.org/officeDocument/2006/relationships/image" Target="../media/image5.png"/><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0" name="Rectangle 19"/>
          <p:cNvSpPr/>
          <p:nvPr/>
        </p:nvSpPr>
        <p:spPr>
          <a:xfrm>
            <a:off x="-1" y="-1"/>
            <a:ext cx="12192000" cy="6858001"/>
          </a:xfrm>
          <a:prstGeom prst="rect">
            <a:avLst/>
          </a:prstGeom>
          <a:solidFill>
            <a:srgbClr val="003D7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 name="Rectangle 2"/>
          <p:cNvSpPr/>
          <p:nvPr/>
        </p:nvSpPr>
        <p:spPr>
          <a:xfrm>
            <a:off x="4628221" y="1"/>
            <a:ext cx="2935559" cy="518533"/>
          </a:xfrm>
          <a:prstGeom prst="rect">
            <a:avLst/>
          </a:prstGeom>
          <a:solidFill>
            <a:srgbClr val="A1D1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7" name="Rectangle 16"/>
          <p:cNvSpPr/>
          <p:nvPr/>
        </p:nvSpPr>
        <p:spPr>
          <a:xfrm>
            <a:off x="2377384" y="2130179"/>
            <a:ext cx="7507183" cy="1692771"/>
          </a:xfrm>
          <a:prstGeom prst="rect">
            <a:avLst/>
          </a:prstGeom>
        </p:spPr>
        <p:txBody>
          <a:bodyPr wrap="none">
            <a:spAutoFit/>
          </a:bodyPr>
          <a:lstStyle/>
          <a:p>
            <a:pPr algn="ctr" defTabSz="342900" fontAlgn="base">
              <a:spcBef>
                <a:spcPct val="0"/>
              </a:spcBef>
              <a:spcAft>
                <a:spcPct val="0"/>
              </a:spcAft>
              <a:defRPr/>
            </a:pPr>
            <a:r>
              <a:rPr lang="en-US" altLang="en-US" sz="32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rPr>
              <a:t>Comparing incentivization strategies for </a:t>
            </a:r>
            <a:br>
              <a:rPr lang="en-US" altLang="en-US" sz="32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rPr>
            </a:br>
            <a:r>
              <a:rPr lang="en-US" altLang="en-US" sz="32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rPr>
              <a:t>cross-disciplinary collaboration</a:t>
            </a:r>
            <a:br>
              <a:rPr lang="en-US" altLang="en-US" sz="32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rPr>
            </a:br>
            <a:r>
              <a:rPr lang="en-US" altLang="en-US"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rPr>
              <a:t>Outcomes at Arizona State University</a:t>
            </a:r>
            <a:br>
              <a:rPr lang="en-US" altLang="en-US"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rPr>
            </a:br>
            <a:r>
              <a:rPr lang="en-US" altLang="en-US"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rPr>
              <a:t>and University of Florida</a:t>
            </a:r>
            <a:endParaRPr lang="en-US" altLang="en-US" sz="32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13" name="Rectangle 12"/>
          <p:cNvSpPr/>
          <p:nvPr/>
        </p:nvSpPr>
        <p:spPr>
          <a:xfrm>
            <a:off x="0" y="6532190"/>
            <a:ext cx="12192000" cy="325811"/>
          </a:xfrm>
          <a:prstGeom prst="rect">
            <a:avLst/>
          </a:prstGeom>
          <a:solidFill>
            <a:srgbClr val="A1D1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9" name="Picture 1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55056" y="44590"/>
            <a:ext cx="1937645" cy="429352"/>
          </a:xfrm>
          <a:prstGeom prst="rect">
            <a:avLst/>
          </a:prstGeom>
        </p:spPr>
      </p:pic>
      <p:sp>
        <p:nvSpPr>
          <p:cNvPr id="4" name="Rectangle 3"/>
          <p:cNvSpPr/>
          <p:nvPr/>
        </p:nvSpPr>
        <p:spPr>
          <a:xfrm>
            <a:off x="2047903" y="1759760"/>
            <a:ext cx="8096193" cy="2314399"/>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5B41FF9-892F-498B-A458-D283C9376027}"/>
              </a:ext>
            </a:extLst>
          </p:cNvPr>
          <p:cNvSpPr txBox="1"/>
          <p:nvPr/>
        </p:nvSpPr>
        <p:spPr>
          <a:xfrm>
            <a:off x="4966731" y="4237759"/>
            <a:ext cx="2328491" cy="1631216"/>
          </a:xfrm>
          <a:prstGeom prst="rect">
            <a:avLst/>
          </a:prstGeom>
          <a:noFill/>
        </p:spPr>
        <p:txBody>
          <a:bodyPr wrap="square" rtlCol="0">
            <a:spAutoFit/>
          </a:bodyPr>
          <a:lstStyle/>
          <a:p>
            <a:pPr algn="ctr"/>
            <a:r>
              <a:rPr lang="en-US" sz="2000" dirty="0">
                <a:solidFill>
                  <a:schemeClr val="bg1"/>
                </a:solidFill>
              </a:rPr>
              <a:t>Christopher McCarty</a:t>
            </a:r>
            <a:br>
              <a:rPr lang="en-US" sz="2000" dirty="0">
                <a:solidFill>
                  <a:schemeClr val="bg1"/>
                </a:solidFill>
              </a:rPr>
            </a:br>
            <a:r>
              <a:rPr lang="en-US" sz="2000" dirty="0">
                <a:solidFill>
                  <a:schemeClr val="bg1"/>
                </a:solidFill>
              </a:rPr>
              <a:t>Thomas Bryan Smith</a:t>
            </a:r>
          </a:p>
          <a:p>
            <a:pPr algn="ctr"/>
            <a:r>
              <a:rPr lang="en-US" sz="2000" dirty="0">
                <a:solidFill>
                  <a:schemeClr val="bg1"/>
                </a:solidFill>
              </a:rPr>
              <a:t>Till </a:t>
            </a:r>
            <a:r>
              <a:rPr lang="en-US" sz="2000" dirty="0" err="1">
                <a:solidFill>
                  <a:schemeClr val="bg1"/>
                </a:solidFill>
              </a:rPr>
              <a:t>Krenz</a:t>
            </a:r>
            <a:endParaRPr lang="en-US" sz="2000" dirty="0">
              <a:solidFill>
                <a:schemeClr val="bg1"/>
              </a:solidFill>
            </a:endParaRPr>
          </a:p>
          <a:p>
            <a:pPr algn="ctr"/>
            <a:endParaRPr lang="en-US" sz="2000" dirty="0">
              <a:solidFill>
                <a:schemeClr val="bg1"/>
              </a:solidFill>
            </a:endParaRPr>
          </a:p>
          <a:p>
            <a:pPr algn="ctr"/>
            <a:r>
              <a:rPr lang="en-US" sz="2000" dirty="0">
                <a:solidFill>
                  <a:schemeClr val="bg1"/>
                </a:solidFill>
              </a:rPr>
              <a:t>November 3, 2021</a:t>
            </a:r>
            <a:endParaRPr lang="en-US" dirty="0">
              <a:solidFill>
                <a:schemeClr val="bg1"/>
              </a:solidFill>
            </a:endParaRPr>
          </a:p>
        </p:txBody>
      </p:sp>
      <p:sp>
        <p:nvSpPr>
          <p:cNvPr id="12" name="TextBox 11">
            <a:extLst>
              <a:ext uri="{FF2B5EF4-FFF2-40B4-BE49-F238E27FC236}">
                <a16:creationId xmlns:a16="http://schemas.microsoft.com/office/drawing/2014/main" id="{6F547F3D-C9EB-4962-BB39-A9754290D972}"/>
              </a:ext>
            </a:extLst>
          </p:cNvPr>
          <p:cNvSpPr txBox="1"/>
          <p:nvPr/>
        </p:nvSpPr>
        <p:spPr>
          <a:xfrm>
            <a:off x="-13412" y="6501815"/>
            <a:ext cx="10021012" cy="400110"/>
          </a:xfrm>
          <a:prstGeom prst="rect">
            <a:avLst/>
          </a:prstGeom>
          <a:noFill/>
        </p:spPr>
        <p:txBody>
          <a:bodyPr wrap="square" rtlCol="0">
            <a:spAutoFit/>
          </a:bodyPr>
          <a:lstStyle/>
          <a:p>
            <a:r>
              <a:rPr lang="en-US" sz="1000" i="1" dirty="0">
                <a:solidFill>
                  <a:schemeClr val="tx1">
                    <a:lumMod val="75000"/>
                    <a:lumOff val="25000"/>
                  </a:schemeClr>
                </a:solidFill>
              </a:rPr>
              <a:t>Research reported in this presentation was supported by the University of Florida Clinical and Translational Science Institute, which is supported in part by the NIH National Center for Advancing Translational Sciences under award number UL1TR001427.This content is solely the responsibility of the UF CTSI and does not necessarily represent the official views of the NIH.</a:t>
            </a:r>
            <a:endParaRPr lang="en-US" sz="1000" dirty="0">
              <a:solidFill>
                <a:schemeClr val="tx1">
                  <a:lumMod val="75000"/>
                  <a:lumOff val="25000"/>
                </a:schemeClr>
              </a:solidFill>
            </a:endParaRPr>
          </a:p>
        </p:txBody>
      </p:sp>
    </p:spTree>
    <p:extLst>
      <p:ext uri="{BB962C8B-B14F-4D97-AF65-F5344CB8AC3E}">
        <p14:creationId xmlns:p14="http://schemas.microsoft.com/office/powerpoint/2010/main" val="402557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D4B6F9-405B-4039-BE6C-7D5BB7C39B86}"/>
              </a:ext>
            </a:extLst>
          </p:cNvPr>
          <p:cNvSpPr/>
          <p:nvPr/>
        </p:nvSpPr>
        <p:spPr>
          <a:xfrm>
            <a:off x="4335422" y="2162541"/>
            <a:ext cx="3657600" cy="50292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Scott Leischow, PhD</a:t>
            </a:r>
          </a:p>
          <a:p>
            <a:pPr algn="ctr"/>
            <a:r>
              <a:rPr lang="en-US" sz="1000" dirty="0">
                <a:solidFill>
                  <a:schemeClr val="tx1"/>
                </a:solidFill>
              </a:rPr>
              <a:t>Professor and Executive Director </a:t>
            </a:r>
          </a:p>
          <a:p>
            <a:pPr algn="ctr"/>
            <a:r>
              <a:rPr lang="en-US" sz="1000" dirty="0">
                <a:solidFill>
                  <a:schemeClr val="tx1"/>
                </a:solidFill>
              </a:rPr>
              <a:t>Clinical &amp; Translational Science </a:t>
            </a:r>
          </a:p>
        </p:txBody>
      </p:sp>
      <p:sp>
        <p:nvSpPr>
          <p:cNvPr id="5" name="Rectangle 4">
            <a:extLst>
              <a:ext uri="{FF2B5EF4-FFF2-40B4-BE49-F238E27FC236}">
                <a16:creationId xmlns:a16="http://schemas.microsoft.com/office/drawing/2014/main" id="{E3E873B3-D0BA-4243-B740-06F43319802B}"/>
              </a:ext>
            </a:extLst>
          </p:cNvPr>
          <p:cNvSpPr/>
          <p:nvPr/>
        </p:nvSpPr>
        <p:spPr>
          <a:xfrm>
            <a:off x="531569" y="3789517"/>
            <a:ext cx="1371600" cy="54864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Deb Williams, PhD</a:t>
            </a:r>
          </a:p>
          <a:p>
            <a:pPr algn="ctr"/>
            <a:r>
              <a:rPr lang="en-US" sz="1000" dirty="0">
                <a:solidFill>
                  <a:schemeClr val="tx1"/>
                </a:solidFill>
              </a:rPr>
              <a:t>Clinical Asst Prof</a:t>
            </a:r>
          </a:p>
          <a:p>
            <a:pPr algn="ctr"/>
            <a:r>
              <a:rPr lang="en-US" sz="1000" dirty="0">
                <a:solidFill>
                  <a:schemeClr val="tx1"/>
                </a:solidFill>
              </a:rPr>
              <a:t>CCTS Associate Dir</a:t>
            </a:r>
          </a:p>
        </p:txBody>
      </p:sp>
      <p:sp>
        <p:nvSpPr>
          <p:cNvPr id="6" name="Rectangle 5">
            <a:extLst>
              <a:ext uri="{FF2B5EF4-FFF2-40B4-BE49-F238E27FC236}">
                <a16:creationId xmlns:a16="http://schemas.microsoft.com/office/drawing/2014/main" id="{70FFA8B6-036E-4B6B-ADC2-93ACC0AAA1D7}"/>
              </a:ext>
            </a:extLst>
          </p:cNvPr>
          <p:cNvSpPr/>
          <p:nvPr/>
        </p:nvSpPr>
        <p:spPr>
          <a:xfrm>
            <a:off x="170182" y="4428510"/>
            <a:ext cx="914400" cy="45720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Al Haddad</a:t>
            </a:r>
          </a:p>
          <a:p>
            <a:pPr algn="ctr"/>
            <a:r>
              <a:rPr lang="en-US" sz="1000" dirty="0" err="1">
                <a:solidFill>
                  <a:schemeClr val="tx1"/>
                </a:solidFill>
              </a:rPr>
              <a:t>Proj</a:t>
            </a:r>
            <a:r>
              <a:rPr lang="en-US" sz="1000" dirty="0">
                <a:solidFill>
                  <a:schemeClr val="tx1"/>
                </a:solidFill>
              </a:rPr>
              <a:t> Coord</a:t>
            </a:r>
          </a:p>
        </p:txBody>
      </p:sp>
      <p:sp>
        <p:nvSpPr>
          <p:cNvPr id="7" name="Rectangle 6">
            <a:extLst>
              <a:ext uri="{FF2B5EF4-FFF2-40B4-BE49-F238E27FC236}">
                <a16:creationId xmlns:a16="http://schemas.microsoft.com/office/drawing/2014/main" id="{79E72C32-371C-40A5-918E-D0B972778148}"/>
              </a:ext>
            </a:extLst>
          </p:cNvPr>
          <p:cNvSpPr/>
          <p:nvPr/>
        </p:nvSpPr>
        <p:spPr>
          <a:xfrm>
            <a:off x="166009" y="4997068"/>
            <a:ext cx="914400" cy="457200"/>
          </a:xfrm>
          <a:prstGeom prst="rect">
            <a:avLst/>
          </a:prstGeom>
          <a:solidFill>
            <a:schemeClr val="accent2">
              <a:lumMod val="20000"/>
              <a:lumOff val="80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TBN</a:t>
            </a:r>
          </a:p>
          <a:p>
            <a:pPr algn="ctr"/>
            <a:r>
              <a:rPr lang="en-US" sz="1000" dirty="0" err="1">
                <a:solidFill>
                  <a:schemeClr val="tx1"/>
                </a:solidFill>
              </a:rPr>
              <a:t>Proj</a:t>
            </a:r>
            <a:r>
              <a:rPr lang="en-US" sz="1000" dirty="0">
                <a:solidFill>
                  <a:schemeClr val="tx1"/>
                </a:solidFill>
              </a:rPr>
              <a:t> Coord</a:t>
            </a:r>
          </a:p>
          <a:p>
            <a:pPr algn="ctr"/>
            <a:r>
              <a:rPr lang="en-US" sz="800" dirty="0">
                <a:solidFill>
                  <a:schemeClr val="tx1"/>
                </a:solidFill>
              </a:rPr>
              <a:t>(hire in process)</a:t>
            </a:r>
          </a:p>
        </p:txBody>
      </p:sp>
      <p:sp>
        <p:nvSpPr>
          <p:cNvPr id="8" name="Rectangle 7">
            <a:extLst>
              <a:ext uri="{FF2B5EF4-FFF2-40B4-BE49-F238E27FC236}">
                <a16:creationId xmlns:a16="http://schemas.microsoft.com/office/drawing/2014/main" id="{45BD1DC3-2E8C-42DD-BB78-59CA5323E2FE}"/>
              </a:ext>
            </a:extLst>
          </p:cNvPr>
          <p:cNvSpPr/>
          <p:nvPr/>
        </p:nvSpPr>
        <p:spPr>
          <a:xfrm>
            <a:off x="3352272" y="3745546"/>
            <a:ext cx="1463040" cy="45720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Sabrina Maham, PhD</a:t>
            </a:r>
          </a:p>
          <a:p>
            <a:pPr algn="ctr"/>
            <a:r>
              <a:rPr lang="en-US" sz="1000" dirty="0">
                <a:solidFill>
                  <a:schemeClr val="tx1"/>
                </a:solidFill>
              </a:rPr>
              <a:t>CCTS Sr Dir</a:t>
            </a:r>
          </a:p>
        </p:txBody>
      </p:sp>
      <p:sp>
        <p:nvSpPr>
          <p:cNvPr id="9" name="Rectangle 8">
            <a:extLst>
              <a:ext uri="{FF2B5EF4-FFF2-40B4-BE49-F238E27FC236}">
                <a16:creationId xmlns:a16="http://schemas.microsoft.com/office/drawing/2014/main" id="{1146FB36-86D5-405B-938E-DC0DA57B4380}"/>
              </a:ext>
            </a:extLst>
          </p:cNvPr>
          <p:cNvSpPr/>
          <p:nvPr/>
        </p:nvSpPr>
        <p:spPr>
          <a:xfrm>
            <a:off x="5409230" y="3674732"/>
            <a:ext cx="1463040" cy="45720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Theresa Jorgensen</a:t>
            </a:r>
          </a:p>
          <a:p>
            <a:pPr algn="ctr"/>
            <a:r>
              <a:rPr lang="en-US" sz="1000" dirty="0">
                <a:solidFill>
                  <a:schemeClr val="tx1"/>
                </a:solidFill>
              </a:rPr>
              <a:t>Clinical Research </a:t>
            </a:r>
            <a:r>
              <a:rPr lang="en-US" sz="1000" dirty="0" err="1">
                <a:solidFill>
                  <a:schemeClr val="tx1"/>
                </a:solidFill>
              </a:rPr>
              <a:t>Mgr</a:t>
            </a:r>
            <a:endParaRPr lang="en-US" sz="1000" dirty="0">
              <a:solidFill>
                <a:schemeClr val="tx1"/>
              </a:solidFill>
            </a:endParaRPr>
          </a:p>
        </p:txBody>
      </p:sp>
      <p:sp>
        <p:nvSpPr>
          <p:cNvPr id="10" name="Rectangle 9">
            <a:extLst>
              <a:ext uri="{FF2B5EF4-FFF2-40B4-BE49-F238E27FC236}">
                <a16:creationId xmlns:a16="http://schemas.microsoft.com/office/drawing/2014/main" id="{D587B327-507F-4653-8693-AE182BEB58E3}"/>
              </a:ext>
            </a:extLst>
          </p:cNvPr>
          <p:cNvSpPr/>
          <p:nvPr/>
        </p:nvSpPr>
        <p:spPr>
          <a:xfrm>
            <a:off x="7195893" y="3675362"/>
            <a:ext cx="1463040" cy="45720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Latha Kannan, PhD</a:t>
            </a:r>
          </a:p>
          <a:p>
            <a:pPr algn="ctr"/>
            <a:r>
              <a:rPr lang="en-US" sz="1000" dirty="0">
                <a:solidFill>
                  <a:schemeClr val="tx1"/>
                </a:solidFill>
              </a:rPr>
              <a:t>Research Lab Coord</a:t>
            </a:r>
          </a:p>
        </p:txBody>
      </p:sp>
      <p:sp>
        <p:nvSpPr>
          <p:cNvPr id="11" name="Rectangle 10">
            <a:extLst>
              <a:ext uri="{FF2B5EF4-FFF2-40B4-BE49-F238E27FC236}">
                <a16:creationId xmlns:a16="http://schemas.microsoft.com/office/drawing/2014/main" id="{42A6D4A2-F907-4476-ABE6-4EF14399904D}"/>
              </a:ext>
            </a:extLst>
          </p:cNvPr>
          <p:cNvSpPr/>
          <p:nvPr/>
        </p:nvSpPr>
        <p:spPr>
          <a:xfrm>
            <a:off x="6237813" y="4274639"/>
            <a:ext cx="1280160" cy="41148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Veronica Zamora</a:t>
            </a:r>
          </a:p>
          <a:p>
            <a:pPr algn="ctr"/>
            <a:r>
              <a:rPr lang="en-US" sz="1000" dirty="0">
                <a:solidFill>
                  <a:schemeClr val="tx1"/>
                </a:solidFill>
              </a:rPr>
              <a:t>Rad Tech Sr</a:t>
            </a:r>
          </a:p>
        </p:txBody>
      </p:sp>
      <p:sp>
        <p:nvSpPr>
          <p:cNvPr id="12" name="Rectangle 11">
            <a:extLst>
              <a:ext uri="{FF2B5EF4-FFF2-40B4-BE49-F238E27FC236}">
                <a16:creationId xmlns:a16="http://schemas.microsoft.com/office/drawing/2014/main" id="{AD258266-DD6F-419F-AB14-7842D4A2D7E0}"/>
              </a:ext>
            </a:extLst>
          </p:cNvPr>
          <p:cNvSpPr/>
          <p:nvPr/>
        </p:nvSpPr>
        <p:spPr>
          <a:xfrm>
            <a:off x="6236560" y="4745994"/>
            <a:ext cx="1280160" cy="41148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TBN</a:t>
            </a:r>
          </a:p>
          <a:p>
            <a:pPr algn="ctr"/>
            <a:r>
              <a:rPr lang="en-US" sz="1000" dirty="0" err="1">
                <a:solidFill>
                  <a:schemeClr val="tx1"/>
                </a:solidFill>
              </a:rPr>
              <a:t>Rsch</a:t>
            </a:r>
            <a:r>
              <a:rPr lang="en-US" sz="1000" dirty="0">
                <a:solidFill>
                  <a:schemeClr val="tx1"/>
                </a:solidFill>
              </a:rPr>
              <a:t> Tech (ex sci)</a:t>
            </a:r>
          </a:p>
        </p:txBody>
      </p:sp>
      <p:sp>
        <p:nvSpPr>
          <p:cNvPr id="13" name="Rectangle 12">
            <a:extLst>
              <a:ext uri="{FF2B5EF4-FFF2-40B4-BE49-F238E27FC236}">
                <a16:creationId xmlns:a16="http://schemas.microsoft.com/office/drawing/2014/main" id="{35E1184C-83AF-448E-97C3-0D0A71F5A93B}"/>
              </a:ext>
            </a:extLst>
          </p:cNvPr>
          <p:cNvSpPr/>
          <p:nvPr/>
        </p:nvSpPr>
        <p:spPr>
          <a:xfrm>
            <a:off x="10099776" y="3760230"/>
            <a:ext cx="1463040" cy="45720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Frank LoVecchio, DO </a:t>
            </a:r>
            <a:r>
              <a:rPr lang="en-US" sz="1000" dirty="0">
                <a:solidFill>
                  <a:schemeClr val="tx1"/>
                </a:solidFill>
              </a:rPr>
              <a:t>Medical Director</a:t>
            </a:r>
          </a:p>
        </p:txBody>
      </p:sp>
      <p:sp>
        <p:nvSpPr>
          <p:cNvPr id="14" name="Rectangle 13">
            <a:extLst>
              <a:ext uri="{FF2B5EF4-FFF2-40B4-BE49-F238E27FC236}">
                <a16:creationId xmlns:a16="http://schemas.microsoft.com/office/drawing/2014/main" id="{33EB6C3D-7EC2-4127-B860-D02850E58BDD}"/>
              </a:ext>
            </a:extLst>
          </p:cNvPr>
          <p:cNvSpPr/>
          <p:nvPr/>
        </p:nvSpPr>
        <p:spPr>
          <a:xfrm>
            <a:off x="10571990" y="4317112"/>
            <a:ext cx="1463040" cy="45720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David Sklar, MD</a:t>
            </a:r>
          </a:p>
          <a:p>
            <a:pPr algn="ctr"/>
            <a:r>
              <a:rPr lang="en-US" sz="1000" dirty="0">
                <a:solidFill>
                  <a:schemeClr val="tx1"/>
                </a:solidFill>
              </a:rPr>
              <a:t>Associate Medical Dir</a:t>
            </a:r>
          </a:p>
        </p:txBody>
      </p:sp>
      <p:sp>
        <p:nvSpPr>
          <p:cNvPr id="15" name="Rectangle 14">
            <a:extLst>
              <a:ext uri="{FF2B5EF4-FFF2-40B4-BE49-F238E27FC236}">
                <a16:creationId xmlns:a16="http://schemas.microsoft.com/office/drawing/2014/main" id="{4309586B-89A6-4496-BB0F-30A6406474FC}"/>
              </a:ext>
            </a:extLst>
          </p:cNvPr>
          <p:cNvSpPr/>
          <p:nvPr/>
        </p:nvSpPr>
        <p:spPr>
          <a:xfrm>
            <a:off x="10577621" y="4866846"/>
            <a:ext cx="1463040" cy="548640"/>
          </a:xfrm>
          <a:prstGeom prst="rect">
            <a:avLst/>
          </a:prstGeom>
          <a:solidFill>
            <a:schemeClr val="accent2">
              <a:lumMod val="20000"/>
              <a:lumOff val="80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TBN</a:t>
            </a:r>
          </a:p>
          <a:p>
            <a:pPr algn="ctr"/>
            <a:r>
              <a:rPr lang="en-US" sz="1000" dirty="0">
                <a:solidFill>
                  <a:schemeClr val="tx1"/>
                </a:solidFill>
              </a:rPr>
              <a:t>Adv Practice Provider</a:t>
            </a:r>
          </a:p>
          <a:p>
            <a:pPr algn="ctr"/>
            <a:r>
              <a:rPr lang="en-US" sz="800" dirty="0">
                <a:solidFill>
                  <a:schemeClr val="tx1"/>
                </a:solidFill>
              </a:rPr>
              <a:t>Hire in process</a:t>
            </a:r>
          </a:p>
        </p:txBody>
      </p:sp>
      <p:cxnSp>
        <p:nvCxnSpPr>
          <p:cNvPr id="16" name="Straight Connector 15">
            <a:extLst>
              <a:ext uri="{FF2B5EF4-FFF2-40B4-BE49-F238E27FC236}">
                <a16:creationId xmlns:a16="http://schemas.microsoft.com/office/drawing/2014/main" id="{0FEF6AF4-0888-4E3C-BDC9-72E78763B9A8}"/>
              </a:ext>
            </a:extLst>
          </p:cNvPr>
          <p:cNvCxnSpPr>
            <a:cxnSpLocks/>
          </p:cNvCxnSpPr>
          <p:nvPr/>
        </p:nvCxnSpPr>
        <p:spPr>
          <a:xfrm>
            <a:off x="1208607" y="2886047"/>
            <a:ext cx="9253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4CB4006-0CD2-42E3-BEA8-A27CC7086AB1}"/>
              </a:ext>
            </a:extLst>
          </p:cNvPr>
          <p:cNvCxnSpPr>
            <a:cxnSpLocks/>
          </p:cNvCxnSpPr>
          <p:nvPr/>
        </p:nvCxnSpPr>
        <p:spPr>
          <a:xfrm>
            <a:off x="10456748" y="2876567"/>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1DFD594-55FA-43EE-BB62-422836414006}"/>
              </a:ext>
            </a:extLst>
          </p:cNvPr>
          <p:cNvCxnSpPr>
            <a:cxnSpLocks/>
          </p:cNvCxnSpPr>
          <p:nvPr/>
        </p:nvCxnSpPr>
        <p:spPr>
          <a:xfrm>
            <a:off x="1220401" y="4328608"/>
            <a:ext cx="2127"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7A484E-03E0-4E73-8BBA-B2A93E7CD82A}"/>
              </a:ext>
            </a:extLst>
          </p:cNvPr>
          <p:cNvCxnSpPr>
            <a:cxnSpLocks/>
          </p:cNvCxnSpPr>
          <p:nvPr/>
        </p:nvCxnSpPr>
        <p:spPr>
          <a:xfrm>
            <a:off x="1071758" y="5236313"/>
            <a:ext cx="1463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A2E09B5-D833-40CC-8B0E-47B17901F1B7}"/>
              </a:ext>
            </a:extLst>
          </p:cNvPr>
          <p:cNvCxnSpPr>
            <a:cxnSpLocks/>
          </p:cNvCxnSpPr>
          <p:nvPr/>
        </p:nvCxnSpPr>
        <p:spPr>
          <a:xfrm>
            <a:off x="1085802" y="4663318"/>
            <a:ext cx="1371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7B530A3-FE50-41D9-958D-802524643D19}"/>
              </a:ext>
            </a:extLst>
          </p:cNvPr>
          <p:cNvCxnSpPr>
            <a:cxnSpLocks/>
          </p:cNvCxnSpPr>
          <p:nvPr/>
        </p:nvCxnSpPr>
        <p:spPr>
          <a:xfrm>
            <a:off x="1215263" y="2888815"/>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500FF7E-E039-47CF-9A30-2F88114605CC}"/>
              </a:ext>
            </a:extLst>
          </p:cNvPr>
          <p:cNvCxnSpPr>
            <a:cxnSpLocks/>
          </p:cNvCxnSpPr>
          <p:nvPr/>
        </p:nvCxnSpPr>
        <p:spPr>
          <a:xfrm>
            <a:off x="4078130" y="3569447"/>
            <a:ext cx="0" cy="1645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797778A-CD2C-40CE-A954-AC9909F29EF7}"/>
              </a:ext>
            </a:extLst>
          </p:cNvPr>
          <p:cNvCxnSpPr>
            <a:cxnSpLocks/>
          </p:cNvCxnSpPr>
          <p:nvPr/>
        </p:nvCxnSpPr>
        <p:spPr>
          <a:xfrm flipH="1">
            <a:off x="7038504" y="2873182"/>
            <a:ext cx="2614"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CC536C4-3366-4762-B503-17534FC69F40}"/>
              </a:ext>
            </a:extLst>
          </p:cNvPr>
          <p:cNvCxnSpPr>
            <a:cxnSpLocks/>
          </p:cNvCxnSpPr>
          <p:nvPr/>
        </p:nvCxnSpPr>
        <p:spPr>
          <a:xfrm>
            <a:off x="6162278" y="265728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7AE1DA1C-E424-43B8-B1F1-5D49568D709A}"/>
              </a:ext>
            </a:extLst>
          </p:cNvPr>
          <p:cNvSpPr/>
          <p:nvPr/>
        </p:nvSpPr>
        <p:spPr>
          <a:xfrm>
            <a:off x="4335422" y="1472529"/>
            <a:ext cx="3657600" cy="50292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Deborah L. Helitzer, ScD</a:t>
            </a:r>
          </a:p>
          <a:p>
            <a:pPr algn="ctr"/>
            <a:r>
              <a:rPr lang="en-US" sz="1000" dirty="0">
                <a:solidFill>
                  <a:schemeClr val="tx1"/>
                </a:solidFill>
              </a:rPr>
              <a:t>Dean and Professor</a:t>
            </a:r>
          </a:p>
          <a:p>
            <a:pPr algn="ctr"/>
            <a:r>
              <a:rPr lang="en-US" sz="1000" dirty="0">
                <a:solidFill>
                  <a:schemeClr val="tx1"/>
                </a:solidFill>
              </a:rPr>
              <a:t>College of Health Solutions</a:t>
            </a:r>
          </a:p>
        </p:txBody>
      </p:sp>
      <p:cxnSp>
        <p:nvCxnSpPr>
          <p:cNvPr id="27" name="Straight Connector 26">
            <a:extLst>
              <a:ext uri="{FF2B5EF4-FFF2-40B4-BE49-F238E27FC236}">
                <a16:creationId xmlns:a16="http://schemas.microsoft.com/office/drawing/2014/main" id="{9950488B-E71D-46D8-A52A-4452DDACD5C4}"/>
              </a:ext>
            </a:extLst>
          </p:cNvPr>
          <p:cNvCxnSpPr>
            <a:cxnSpLocks/>
          </p:cNvCxnSpPr>
          <p:nvPr/>
        </p:nvCxnSpPr>
        <p:spPr>
          <a:xfrm>
            <a:off x="6154214" y="1980225"/>
            <a:ext cx="0"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412C0AC-48F5-4DEA-A404-4ECF2808FDF9}"/>
              </a:ext>
            </a:extLst>
          </p:cNvPr>
          <p:cNvSpPr/>
          <p:nvPr/>
        </p:nvSpPr>
        <p:spPr>
          <a:xfrm>
            <a:off x="5854887" y="3099315"/>
            <a:ext cx="2286000" cy="45720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Clinical Translational Research </a:t>
            </a:r>
          </a:p>
          <a:p>
            <a:pPr algn="ctr"/>
            <a:r>
              <a:rPr lang="en-US" sz="1000" b="1" dirty="0">
                <a:solidFill>
                  <a:schemeClr val="tx1"/>
                </a:solidFill>
              </a:rPr>
              <a:t>Recharge Center</a:t>
            </a:r>
            <a:endParaRPr lang="en-US" sz="1000" dirty="0">
              <a:solidFill>
                <a:schemeClr val="tx1"/>
              </a:solidFill>
            </a:endParaRPr>
          </a:p>
        </p:txBody>
      </p:sp>
      <p:cxnSp>
        <p:nvCxnSpPr>
          <p:cNvPr id="29" name="Straight Connector 28">
            <a:extLst>
              <a:ext uri="{FF2B5EF4-FFF2-40B4-BE49-F238E27FC236}">
                <a16:creationId xmlns:a16="http://schemas.microsoft.com/office/drawing/2014/main" id="{98612A8D-EBAE-40CF-8DED-95728B752223}"/>
              </a:ext>
            </a:extLst>
          </p:cNvPr>
          <p:cNvCxnSpPr>
            <a:cxnSpLocks/>
          </p:cNvCxnSpPr>
          <p:nvPr/>
        </p:nvCxnSpPr>
        <p:spPr>
          <a:xfrm flipH="1">
            <a:off x="7033041" y="3558448"/>
            <a:ext cx="2614" cy="3383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090C2CE-75E9-4517-969C-558A3361E0EB}"/>
              </a:ext>
            </a:extLst>
          </p:cNvPr>
          <p:cNvCxnSpPr>
            <a:cxnSpLocks/>
          </p:cNvCxnSpPr>
          <p:nvPr/>
        </p:nvCxnSpPr>
        <p:spPr>
          <a:xfrm>
            <a:off x="6872784" y="3897969"/>
            <a:ext cx="3200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D5200E28-6868-469A-8FE1-617A499D0717}"/>
              </a:ext>
            </a:extLst>
          </p:cNvPr>
          <p:cNvSpPr/>
          <p:nvPr/>
        </p:nvSpPr>
        <p:spPr>
          <a:xfrm>
            <a:off x="10588456" y="5515382"/>
            <a:ext cx="1463040" cy="54864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Lauren Shurson, </a:t>
            </a:r>
            <a:r>
              <a:rPr lang="en-US" sz="1000" dirty="0">
                <a:solidFill>
                  <a:schemeClr val="tx1"/>
                </a:solidFill>
              </a:rPr>
              <a:t>DNP, FNP-BC</a:t>
            </a:r>
          </a:p>
          <a:p>
            <a:pPr algn="ctr"/>
            <a:r>
              <a:rPr lang="en-US" sz="1000" dirty="0">
                <a:solidFill>
                  <a:schemeClr val="tx1"/>
                </a:solidFill>
              </a:rPr>
              <a:t>Edson College Partner</a:t>
            </a:r>
          </a:p>
        </p:txBody>
      </p:sp>
      <p:sp>
        <p:nvSpPr>
          <p:cNvPr id="32" name="Rectangle 31">
            <a:extLst>
              <a:ext uri="{FF2B5EF4-FFF2-40B4-BE49-F238E27FC236}">
                <a16:creationId xmlns:a16="http://schemas.microsoft.com/office/drawing/2014/main" id="{182D79CA-5819-4FD5-B9DE-8CFD5838AAF0}"/>
              </a:ext>
            </a:extLst>
          </p:cNvPr>
          <p:cNvSpPr/>
          <p:nvPr/>
        </p:nvSpPr>
        <p:spPr>
          <a:xfrm>
            <a:off x="73244" y="3119523"/>
            <a:ext cx="2286000" cy="45720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Affinity Network</a:t>
            </a:r>
          </a:p>
          <a:p>
            <a:pPr algn="ctr"/>
            <a:r>
              <a:rPr lang="en-US" sz="1000" b="1" dirty="0">
                <a:solidFill>
                  <a:schemeClr val="tx1"/>
                </a:solidFill>
              </a:rPr>
              <a:t>Translational Team </a:t>
            </a:r>
          </a:p>
          <a:p>
            <a:pPr algn="ctr"/>
            <a:r>
              <a:rPr lang="en-US" sz="1000" b="1" dirty="0">
                <a:solidFill>
                  <a:schemeClr val="tx1"/>
                </a:solidFill>
              </a:rPr>
              <a:t>(ANTT) Initiatives</a:t>
            </a:r>
            <a:endParaRPr lang="en-US" sz="1000" dirty="0">
              <a:solidFill>
                <a:schemeClr val="tx1"/>
              </a:solidFill>
            </a:endParaRPr>
          </a:p>
        </p:txBody>
      </p:sp>
      <p:cxnSp>
        <p:nvCxnSpPr>
          <p:cNvPr id="33" name="Straight Connector 32">
            <a:extLst>
              <a:ext uri="{FF2B5EF4-FFF2-40B4-BE49-F238E27FC236}">
                <a16:creationId xmlns:a16="http://schemas.microsoft.com/office/drawing/2014/main" id="{435E7310-4163-45F4-A3C8-E8BEEFE88BCD}"/>
              </a:ext>
            </a:extLst>
          </p:cNvPr>
          <p:cNvCxnSpPr>
            <a:cxnSpLocks/>
          </p:cNvCxnSpPr>
          <p:nvPr/>
        </p:nvCxnSpPr>
        <p:spPr>
          <a:xfrm>
            <a:off x="1211270" y="3574280"/>
            <a:ext cx="0" cy="2103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8676DAB9-18FC-401F-AA2B-BEFD9FBC22C3}"/>
              </a:ext>
            </a:extLst>
          </p:cNvPr>
          <p:cNvSpPr/>
          <p:nvPr/>
        </p:nvSpPr>
        <p:spPr>
          <a:xfrm>
            <a:off x="9296066" y="3100704"/>
            <a:ext cx="2286000" cy="54864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CCTS</a:t>
            </a:r>
          </a:p>
          <a:p>
            <a:pPr algn="ctr"/>
            <a:r>
              <a:rPr lang="en-US" sz="1000" b="1" dirty="0">
                <a:solidFill>
                  <a:schemeClr val="tx1"/>
                </a:solidFill>
              </a:rPr>
              <a:t>Clinical Services </a:t>
            </a:r>
          </a:p>
          <a:p>
            <a:pPr algn="ctr"/>
            <a:r>
              <a:rPr lang="en-US" sz="1000" b="1" dirty="0">
                <a:solidFill>
                  <a:schemeClr val="tx1"/>
                </a:solidFill>
              </a:rPr>
              <a:t>Medical Oversight</a:t>
            </a:r>
            <a:endParaRPr lang="en-US" sz="1000" dirty="0">
              <a:solidFill>
                <a:schemeClr val="tx1"/>
              </a:solidFill>
            </a:endParaRPr>
          </a:p>
        </p:txBody>
      </p:sp>
      <p:sp>
        <p:nvSpPr>
          <p:cNvPr id="35" name="Rectangle 34">
            <a:extLst>
              <a:ext uri="{FF2B5EF4-FFF2-40B4-BE49-F238E27FC236}">
                <a16:creationId xmlns:a16="http://schemas.microsoft.com/office/drawing/2014/main" id="{014BD054-6706-498E-9880-80A75C05330C}"/>
              </a:ext>
            </a:extLst>
          </p:cNvPr>
          <p:cNvSpPr/>
          <p:nvPr/>
        </p:nvSpPr>
        <p:spPr>
          <a:xfrm>
            <a:off x="2935713" y="3122659"/>
            <a:ext cx="2286000" cy="45720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CCTS Administration and Community Engagement</a:t>
            </a:r>
          </a:p>
        </p:txBody>
      </p:sp>
      <p:cxnSp>
        <p:nvCxnSpPr>
          <p:cNvPr id="36" name="Straight Connector 35">
            <a:extLst>
              <a:ext uri="{FF2B5EF4-FFF2-40B4-BE49-F238E27FC236}">
                <a16:creationId xmlns:a16="http://schemas.microsoft.com/office/drawing/2014/main" id="{330B2BD4-F3C8-4C76-9D00-90C0B9BFC384}"/>
              </a:ext>
            </a:extLst>
          </p:cNvPr>
          <p:cNvCxnSpPr>
            <a:cxnSpLocks/>
          </p:cNvCxnSpPr>
          <p:nvPr/>
        </p:nvCxnSpPr>
        <p:spPr>
          <a:xfrm>
            <a:off x="4078491" y="2881067"/>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B790B1A-00E8-48A8-9E8E-855439C83C30}"/>
              </a:ext>
            </a:extLst>
          </p:cNvPr>
          <p:cNvCxnSpPr>
            <a:cxnSpLocks/>
          </p:cNvCxnSpPr>
          <p:nvPr/>
        </p:nvCxnSpPr>
        <p:spPr>
          <a:xfrm>
            <a:off x="6105910" y="4131759"/>
            <a:ext cx="2127" cy="12801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D59F031-FDD7-4B22-AAAD-ADB8B5A7EBA8}"/>
              </a:ext>
            </a:extLst>
          </p:cNvPr>
          <p:cNvCxnSpPr>
            <a:cxnSpLocks/>
          </p:cNvCxnSpPr>
          <p:nvPr/>
        </p:nvCxnSpPr>
        <p:spPr>
          <a:xfrm>
            <a:off x="5967128" y="4950454"/>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6EC9AB1-9398-45D7-8A10-EAE189067DE4}"/>
              </a:ext>
            </a:extLst>
          </p:cNvPr>
          <p:cNvCxnSpPr>
            <a:cxnSpLocks/>
          </p:cNvCxnSpPr>
          <p:nvPr/>
        </p:nvCxnSpPr>
        <p:spPr>
          <a:xfrm>
            <a:off x="9888312" y="3654383"/>
            <a:ext cx="0" cy="15087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FCD6A1E-79A5-43D1-B513-4823B4E3A0FF}"/>
              </a:ext>
            </a:extLst>
          </p:cNvPr>
          <p:cNvCxnSpPr>
            <a:cxnSpLocks/>
          </p:cNvCxnSpPr>
          <p:nvPr/>
        </p:nvCxnSpPr>
        <p:spPr>
          <a:xfrm>
            <a:off x="2368280" y="3345678"/>
            <a:ext cx="548640" cy="0"/>
          </a:xfrm>
          <a:prstGeom prst="straightConnector1">
            <a:avLst/>
          </a:prstGeom>
          <a:ln w="12700">
            <a:solidFill>
              <a:srgbClr val="FFC627"/>
            </a:solidFill>
            <a:prstDash val="sysDash"/>
            <a:headEnd type="arrow" w="med" len="med"/>
            <a:tailEnd type="arrow" w="med" len="med"/>
          </a:ln>
        </p:spPr>
        <p:style>
          <a:lnRef idx="1">
            <a:schemeClr val="accent3"/>
          </a:lnRef>
          <a:fillRef idx="0">
            <a:schemeClr val="accent3"/>
          </a:fillRef>
          <a:effectRef idx="0">
            <a:schemeClr val="accent3"/>
          </a:effectRef>
          <a:fontRef idx="minor">
            <a:schemeClr val="tx1"/>
          </a:fontRef>
        </p:style>
      </p:cxnSp>
      <p:cxnSp>
        <p:nvCxnSpPr>
          <p:cNvPr id="41" name="Straight Connector 40">
            <a:extLst>
              <a:ext uri="{FF2B5EF4-FFF2-40B4-BE49-F238E27FC236}">
                <a16:creationId xmlns:a16="http://schemas.microsoft.com/office/drawing/2014/main" id="{481C4284-0967-4118-A147-AAE4D30C10E7}"/>
              </a:ext>
            </a:extLst>
          </p:cNvPr>
          <p:cNvCxnSpPr>
            <a:cxnSpLocks/>
          </p:cNvCxnSpPr>
          <p:nvPr/>
        </p:nvCxnSpPr>
        <p:spPr>
          <a:xfrm>
            <a:off x="9887323" y="5156543"/>
            <a:ext cx="685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8B9DF9C-548D-4741-8233-AAD8A28F8C5F}"/>
              </a:ext>
            </a:extLst>
          </p:cNvPr>
          <p:cNvCxnSpPr>
            <a:cxnSpLocks/>
          </p:cNvCxnSpPr>
          <p:nvPr/>
        </p:nvCxnSpPr>
        <p:spPr>
          <a:xfrm>
            <a:off x="9875961" y="396882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8908EAE-574F-4083-88C3-DA3449D0DAF6}"/>
              </a:ext>
            </a:extLst>
          </p:cNvPr>
          <p:cNvCxnSpPr/>
          <p:nvPr/>
        </p:nvCxnSpPr>
        <p:spPr>
          <a:xfrm>
            <a:off x="10300972" y="4212526"/>
            <a:ext cx="0" cy="1554480"/>
          </a:xfrm>
          <a:prstGeom prst="line">
            <a:avLst/>
          </a:prstGeom>
          <a:ln w="12700">
            <a:solidFill>
              <a:srgbClr val="8C1D40"/>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84E2A2-7A05-422A-822B-8AE2D7E3B698}"/>
              </a:ext>
            </a:extLst>
          </p:cNvPr>
          <p:cNvCxnSpPr/>
          <p:nvPr/>
        </p:nvCxnSpPr>
        <p:spPr>
          <a:xfrm>
            <a:off x="10300161" y="4552440"/>
            <a:ext cx="264816" cy="0"/>
          </a:xfrm>
          <a:prstGeom prst="line">
            <a:avLst/>
          </a:prstGeom>
          <a:ln w="12700">
            <a:solidFill>
              <a:srgbClr val="8C1D4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E66D646-08BB-4276-A519-B8B6FF3C60D4}"/>
              </a:ext>
            </a:extLst>
          </p:cNvPr>
          <p:cNvCxnSpPr/>
          <p:nvPr/>
        </p:nvCxnSpPr>
        <p:spPr>
          <a:xfrm>
            <a:off x="10300974" y="5066691"/>
            <a:ext cx="264816" cy="0"/>
          </a:xfrm>
          <a:prstGeom prst="line">
            <a:avLst/>
          </a:prstGeom>
          <a:ln w="12700">
            <a:solidFill>
              <a:srgbClr val="8C1D4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2C1C252-C799-464F-BB2F-EBF50EA4DEA2}"/>
              </a:ext>
            </a:extLst>
          </p:cNvPr>
          <p:cNvCxnSpPr/>
          <p:nvPr/>
        </p:nvCxnSpPr>
        <p:spPr>
          <a:xfrm>
            <a:off x="10311571" y="5786310"/>
            <a:ext cx="264816" cy="0"/>
          </a:xfrm>
          <a:prstGeom prst="line">
            <a:avLst/>
          </a:prstGeom>
          <a:ln w="12700">
            <a:solidFill>
              <a:srgbClr val="8C1D40"/>
            </a:solidFill>
            <a:prstDash val="dash"/>
          </a:ln>
        </p:spPr>
        <p:style>
          <a:lnRef idx="1">
            <a:schemeClr val="accent1"/>
          </a:lnRef>
          <a:fillRef idx="0">
            <a:schemeClr val="accent1"/>
          </a:fillRef>
          <a:effectRef idx="0">
            <a:schemeClr val="accent1"/>
          </a:effectRef>
          <a:fontRef idx="minor">
            <a:schemeClr val="tx1"/>
          </a:fontRef>
        </p:style>
      </p:cxnSp>
      <p:sp>
        <p:nvSpPr>
          <p:cNvPr id="47" name="Left Brace 46">
            <a:extLst>
              <a:ext uri="{FF2B5EF4-FFF2-40B4-BE49-F238E27FC236}">
                <a16:creationId xmlns:a16="http://schemas.microsoft.com/office/drawing/2014/main" id="{135A2F54-7523-419F-9AE2-BF09B78E3D16}"/>
              </a:ext>
            </a:extLst>
          </p:cNvPr>
          <p:cNvSpPr/>
          <p:nvPr/>
        </p:nvSpPr>
        <p:spPr>
          <a:xfrm>
            <a:off x="8910146" y="3084678"/>
            <a:ext cx="365760" cy="2743200"/>
          </a:xfrm>
          <a:prstGeom prst="leftBrace">
            <a:avLst/>
          </a:prstGeom>
          <a:noFill/>
          <a:ln w="31750">
            <a:solidFill>
              <a:srgbClr val="8C1D4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526A6D7F-28FE-4451-87E4-F89BE9574FB1}"/>
              </a:ext>
            </a:extLst>
          </p:cNvPr>
          <p:cNvCxnSpPr>
            <a:cxnSpLocks/>
          </p:cNvCxnSpPr>
          <p:nvPr/>
        </p:nvCxnSpPr>
        <p:spPr>
          <a:xfrm>
            <a:off x="5231036" y="3326933"/>
            <a:ext cx="594360" cy="0"/>
          </a:xfrm>
          <a:prstGeom prst="straightConnector1">
            <a:avLst/>
          </a:prstGeom>
          <a:ln w="12700">
            <a:solidFill>
              <a:srgbClr val="FFC627"/>
            </a:solidFill>
            <a:prstDash val="sysDash"/>
            <a:headEnd type="arrow" w="med" len="med"/>
            <a:tailEnd type="arrow" w="med" len="med"/>
          </a:ln>
        </p:spPr>
        <p:style>
          <a:lnRef idx="1">
            <a:schemeClr val="accent3"/>
          </a:lnRef>
          <a:fillRef idx="0">
            <a:schemeClr val="accent3"/>
          </a:fillRef>
          <a:effectRef idx="0">
            <a:schemeClr val="accent3"/>
          </a:effectRef>
          <a:fontRef idx="minor">
            <a:schemeClr val="tx1"/>
          </a:fontRef>
        </p:style>
      </p:cxnSp>
      <p:sp>
        <p:nvSpPr>
          <p:cNvPr id="49" name="Rectangle 48">
            <a:extLst>
              <a:ext uri="{FF2B5EF4-FFF2-40B4-BE49-F238E27FC236}">
                <a16:creationId xmlns:a16="http://schemas.microsoft.com/office/drawing/2014/main" id="{E24250A1-9945-4B5E-952F-7CE86AA3088E}"/>
              </a:ext>
            </a:extLst>
          </p:cNvPr>
          <p:cNvSpPr/>
          <p:nvPr/>
        </p:nvSpPr>
        <p:spPr>
          <a:xfrm>
            <a:off x="4698381" y="4749541"/>
            <a:ext cx="1280160" cy="41148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TBN</a:t>
            </a:r>
          </a:p>
          <a:p>
            <a:pPr algn="ctr"/>
            <a:r>
              <a:rPr lang="en-US" sz="1000" dirty="0" err="1">
                <a:solidFill>
                  <a:schemeClr val="tx1"/>
                </a:solidFill>
              </a:rPr>
              <a:t>Rsch</a:t>
            </a:r>
            <a:r>
              <a:rPr lang="en-US" sz="1000" dirty="0">
                <a:solidFill>
                  <a:schemeClr val="tx1"/>
                </a:solidFill>
              </a:rPr>
              <a:t> Tech (gen)</a:t>
            </a:r>
          </a:p>
        </p:txBody>
      </p:sp>
      <p:sp>
        <p:nvSpPr>
          <p:cNvPr id="50" name="Rectangle 49">
            <a:extLst>
              <a:ext uri="{FF2B5EF4-FFF2-40B4-BE49-F238E27FC236}">
                <a16:creationId xmlns:a16="http://schemas.microsoft.com/office/drawing/2014/main" id="{1ED59EBB-9B3C-4522-B1B2-C3D973939730}"/>
              </a:ext>
            </a:extLst>
          </p:cNvPr>
          <p:cNvSpPr/>
          <p:nvPr/>
        </p:nvSpPr>
        <p:spPr>
          <a:xfrm>
            <a:off x="4694977" y="4273476"/>
            <a:ext cx="1280160" cy="41148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TBN</a:t>
            </a:r>
          </a:p>
          <a:p>
            <a:pPr algn="ctr"/>
            <a:r>
              <a:rPr lang="en-US" sz="1000" dirty="0" err="1">
                <a:solidFill>
                  <a:schemeClr val="tx1"/>
                </a:solidFill>
              </a:rPr>
              <a:t>Rsch</a:t>
            </a:r>
            <a:r>
              <a:rPr lang="en-US" sz="1000" dirty="0">
                <a:solidFill>
                  <a:schemeClr val="tx1"/>
                </a:solidFill>
              </a:rPr>
              <a:t> Dietitian</a:t>
            </a:r>
          </a:p>
        </p:txBody>
      </p:sp>
      <p:cxnSp>
        <p:nvCxnSpPr>
          <p:cNvPr id="51" name="Straight Connector 50">
            <a:extLst>
              <a:ext uri="{FF2B5EF4-FFF2-40B4-BE49-F238E27FC236}">
                <a16:creationId xmlns:a16="http://schemas.microsoft.com/office/drawing/2014/main" id="{193EC94F-A53F-4AB3-8210-058BCBE604BD}"/>
              </a:ext>
            </a:extLst>
          </p:cNvPr>
          <p:cNvCxnSpPr>
            <a:cxnSpLocks/>
          </p:cNvCxnSpPr>
          <p:nvPr/>
        </p:nvCxnSpPr>
        <p:spPr>
          <a:xfrm>
            <a:off x="5966911" y="4439833"/>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49823D3E-1004-44EE-A44B-1FDB753B1EE5}"/>
              </a:ext>
            </a:extLst>
          </p:cNvPr>
          <p:cNvSpPr/>
          <p:nvPr/>
        </p:nvSpPr>
        <p:spPr>
          <a:xfrm>
            <a:off x="6246883" y="5206179"/>
            <a:ext cx="1280160" cy="41148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TBN</a:t>
            </a:r>
          </a:p>
          <a:p>
            <a:r>
              <a:rPr lang="en-US" sz="1000" dirty="0">
                <a:solidFill>
                  <a:schemeClr val="tx1"/>
                </a:solidFill>
              </a:rPr>
              <a:t>Phlebotomist </a:t>
            </a:r>
            <a:r>
              <a:rPr lang="en-US" sz="800" dirty="0">
                <a:solidFill>
                  <a:schemeClr val="tx1"/>
                </a:solidFill>
              </a:rPr>
              <a:t>(0.5)</a:t>
            </a:r>
          </a:p>
        </p:txBody>
      </p:sp>
      <p:cxnSp>
        <p:nvCxnSpPr>
          <p:cNvPr id="53" name="Straight Connector 52">
            <a:extLst>
              <a:ext uri="{FF2B5EF4-FFF2-40B4-BE49-F238E27FC236}">
                <a16:creationId xmlns:a16="http://schemas.microsoft.com/office/drawing/2014/main" id="{7DFD489D-AB8B-4EAF-B120-76234A30555C}"/>
              </a:ext>
            </a:extLst>
          </p:cNvPr>
          <p:cNvCxnSpPr>
            <a:cxnSpLocks/>
          </p:cNvCxnSpPr>
          <p:nvPr/>
        </p:nvCxnSpPr>
        <p:spPr>
          <a:xfrm>
            <a:off x="6106828" y="5407654"/>
            <a:ext cx="1371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FF593CFD-27B3-44ED-9B5D-6E03355F2B33}"/>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67CF8ED9-5CCF-42C1-9E25-28D0C5671A9D}"/>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56" name="Picture 55">
            <a:extLst>
              <a:ext uri="{FF2B5EF4-FFF2-40B4-BE49-F238E27FC236}">
                <a16:creationId xmlns:a16="http://schemas.microsoft.com/office/drawing/2014/main" id="{C966362A-9257-4FBA-895B-55C60CC99AD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
        <p:nvSpPr>
          <p:cNvPr id="57" name="Rectangle 56">
            <a:extLst>
              <a:ext uri="{FF2B5EF4-FFF2-40B4-BE49-F238E27FC236}">
                <a16:creationId xmlns:a16="http://schemas.microsoft.com/office/drawing/2014/main" id="{9DFC8B69-DA6F-4BBA-8A93-BE563A09D3A4}"/>
              </a:ext>
            </a:extLst>
          </p:cNvPr>
          <p:cNvSpPr/>
          <p:nvPr/>
        </p:nvSpPr>
        <p:spPr>
          <a:xfrm>
            <a:off x="-13412" y="0"/>
            <a:ext cx="12205412" cy="1391779"/>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C9842816-32EF-4A6C-BDE4-982493B4F66D}"/>
              </a:ext>
            </a:extLst>
          </p:cNvPr>
          <p:cNvSpPr/>
          <p:nvPr/>
        </p:nvSpPr>
        <p:spPr>
          <a:xfrm>
            <a:off x="622726" y="33453"/>
            <a:ext cx="10933135" cy="1446550"/>
          </a:xfrm>
          <a:prstGeom prst="rect">
            <a:avLst/>
          </a:prstGeom>
        </p:spPr>
        <p:txBody>
          <a:bodyPr wrap="square">
            <a:spAutoFit/>
          </a:bodyPr>
          <a:lstStyle/>
          <a:p>
            <a:pPr algn="ctr"/>
            <a:r>
              <a:rPr lang="en-US" sz="4400" b="1" dirty="0">
                <a:solidFill>
                  <a:schemeClr val="bg1"/>
                </a:solidFill>
              </a:rPr>
              <a:t>Clinical and Community Translational Science at ASU</a:t>
            </a:r>
          </a:p>
        </p:txBody>
      </p:sp>
    </p:spTree>
    <p:extLst>
      <p:ext uri="{BB962C8B-B14F-4D97-AF65-F5344CB8AC3E}">
        <p14:creationId xmlns:p14="http://schemas.microsoft.com/office/powerpoint/2010/main" val="800559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FAF819-5FD2-41A5-936E-1124CF752752}"/>
              </a:ext>
            </a:extLst>
          </p:cNvPr>
          <p:cNvSpPr txBox="1">
            <a:spLocks/>
          </p:cNvSpPr>
          <p:nvPr/>
        </p:nvSpPr>
        <p:spPr>
          <a:xfrm>
            <a:off x="408894" y="1702947"/>
            <a:ext cx="11360800" cy="4359046"/>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buFont typeface="Arial" panose="020B0604020202020204" pitchFamily="34" charset="0"/>
              <a:buChar char="•"/>
            </a:pPr>
            <a:r>
              <a:rPr lang="en-US" sz="1800" dirty="0">
                <a:latin typeface="Franklin Gothic Book" panose="020B0503020102020204" pitchFamily="34" charset="0"/>
              </a:rPr>
              <a:t>Foster knowledge networks to develop and optimize new methods of science, education, &amp; practice:  </a:t>
            </a:r>
            <a:r>
              <a:rPr lang="en-US" sz="1800" b="1" i="1" dirty="0">
                <a:latin typeface="Franklin Gothic Book" panose="020B0503020102020204" pitchFamily="34" charset="0"/>
              </a:rPr>
              <a:t>Affinity Networks</a:t>
            </a:r>
          </a:p>
          <a:p>
            <a:pPr marL="342900" indent="-342900">
              <a:buFont typeface="Arial" panose="020B0604020202020204" pitchFamily="34" charset="0"/>
              <a:buChar char="•"/>
            </a:pPr>
            <a:r>
              <a:rPr lang="en-US" sz="1800" dirty="0">
                <a:latin typeface="Franklin Gothic Book" panose="020B0503020102020204" pitchFamily="34" charset="0"/>
              </a:rPr>
              <a:t>Support the implementation of research incubators dedicated to addressing significant health challenges:  </a:t>
            </a:r>
            <a:r>
              <a:rPr lang="en-US" sz="1800" b="1" i="1" dirty="0">
                <a:latin typeface="Franklin Gothic Book" panose="020B0503020102020204" pitchFamily="34" charset="0"/>
              </a:rPr>
              <a:t>Translational Teams</a:t>
            </a:r>
          </a:p>
          <a:p>
            <a:pPr marL="342900" indent="-342900">
              <a:buFont typeface="Arial" panose="020B0604020202020204" pitchFamily="34" charset="0"/>
              <a:buChar char="•"/>
            </a:pPr>
            <a:r>
              <a:rPr lang="en-US" sz="1800" dirty="0">
                <a:latin typeface="Franklin Gothic Book" panose="020B0503020102020204" pitchFamily="34" charset="0"/>
              </a:rPr>
              <a:t>Implement and optimize research structures and functions across the translational spectrum in the interest of improving individual and population health: </a:t>
            </a:r>
            <a:r>
              <a:rPr lang="en-US" sz="1800" b="1" i="1" dirty="0">
                <a:latin typeface="Franklin Gothic Book" panose="020B0503020102020204" pitchFamily="34" charset="0"/>
              </a:rPr>
              <a:t>Clinical and Community Translational Science Program</a:t>
            </a:r>
          </a:p>
          <a:p>
            <a:pPr>
              <a:lnSpc>
                <a:spcPct val="100000"/>
              </a:lnSpc>
            </a:pPr>
            <a:r>
              <a:rPr lang="en-US" sz="1600" i="1" dirty="0">
                <a:latin typeface="Franklin Gothic Book" panose="020B0503020102020204" pitchFamily="34" charset="0"/>
              </a:rPr>
              <a:t>Foundational practices and principles</a:t>
            </a:r>
            <a:r>
              <a:rPr lang="en-US" sz="1600" dirty="0">
                <a:latin typeface="Franklin Gothic Book" panose="020B0503020102020204" pitchFamily="34" charset="0"/>
              </a:rPr>
              <a:t>:</a:t>
            </a:r>
          </a:p>
          <a:p>
            <a:pPr marL="952485" lvl="1" indent="-342900">
              <a:lnSpc>
                <a:spcPct val="100000"/>
              </a:lnSpc>
              <a:buFont typeface="Arial" panose="020B0604020202020204" pitchFamily="34" charset="0"/>
              <a:buChar char="•"/>
            </a:pPr>
            <a:r>
              <a:rPr lang="en-US" dirty="0">
                <a:latin typeface="Franklin Gothic Book" panose="020B0503020102020204" pitchFamily="34" charset="0"/>
              </a:rPr>
              <a:t>Community Engagement</a:t>
            </a:r>
          </a:p>
          <a:p>
            <a:pPr marL="952485" lvl="1" indent="-342900">
              <a:lnSpc>
                <a:spcPct val="100000"/>
              </a:lnSpc>
              <a:buFont typeface="Arial" panose="020B0604020202020204" pitchFamily="34" charset="0"/>
              <a:buChar char="•"/>
            </a:pPr>
            <a:r>
              <a:rPr lang="en-US" dirty="0">
                <a:latin typeface="Franklin Gothic Book" panose="020B0503020102020204" pitchFamily="34" charset="0"/>
              </a:rPr>
              <a:t>Dissemination &amp; Implementation Science</a:t>
            </a:r>
          </a:p>
          <a:p>
            <a:pPr marL="952485" lvl="1" indent="-342900">
              <a:lnSpc>
                <a:spcPct val="100000"/>
              </a:lnSpc>
              <a:buFont typeface="Arial" panose="020B0604020202020204" pitchFamily="34" charset="0"/>
              <a:buChar char="•"/>
            </a:pPr>
            <a:r>
              <a:rPr lang="en-US" dirty="0">
                <a:latin typeface="Franklin Gothic Book" panose="020B0503020102020204" pitchFamily="34" charset="0"/>
              </a:rPr>
              <a:t>Education, Career Development, Training</a:t>
            </a:r>
          </a:p>
          <a:p>
            <a:pPr marL="952485" lvl="1" indent="-342900">
              <a:lnSpc>
                <a:spcPct val="100000"/>
              </a:lnSpc>
              <a:buFont typeface="Arial" panose="020B0604020202020204" pitchFamily="34" charset="0"/>
              <a:buChar char="•"/>
            </a:pPr>
            <a:r>
              <a:rPr lang="en-US" dirty="0">
                <a:latin typeface="Franklin Gothic Book" panose="020B0503020102020204" pitchFamily="34" charset="0"/>
              </a:rPr>
              <a:t>Health Equity and Inclusion</a:t>
            </a:r>
          </a:p>
          <a:p>
            <a:pPr marL="952485" lvl="1" indent="-342900">
              <a:lnSpc>
                <a:spcPct val="100000"/>
              </a:lnSpc>
              <a:buFont typeface="Arial" panose="020B0604020202020204" pitchFamily="34" charset="0"/>
              <a:buChar char="•"/>
            </a:pPr>
            <a:r>
              <a:rPr lang="en-US" dirty="0">
                <a:latin typeface="Franklin Gothic Book" panose="020B0503020102020204" pitchFamily="34" charset="0"/>
              </a:rPr>
              <a:t>Transdisciplinary and Team Science</a:t>
            </a:r>
          </a:p>
        </p:txBody>
      </p:sp>
      <p:sp>
        <p:nvSpPr>
          <p:cNvPr id="4" name="Rectangle 3">
            <a:extLst>
              <a:ext uri="{FF2B5EF4-FFF2-40B4-BE49-F238E27FC236}">
                <a16:creationId xmlns:a16="http://schemas.microsoft.com/office/drawing/2014/main" id="{CAD4E6B5-A26E-4FAE-9470-721A65D4A4B6}"/>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82AD415-05C2-4AA7-9211-6A041C85F2FF}"/>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6" name="Picture 5">
            <a:extLst>
              <a:ext uri="{FF2B5EF4-FFF2-40B4-BE49-F238E27FC236}">
                <a16:creationId xmlns:a16="http://schemas.microsoft.com/office/drawing/2014/main" id="{F82E1124-D705-4BC1-9517-B0B38C514AC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
        <p:nvSpPr>
          <p:cNvPr id="7" name="Rectangle 6">
            <a:extLst>
              <a:ext uri="{FF2B5EF4-FFF2-40B4-BE49-F238E27FC236}">
                <a16:creationId xmlns:a16="http://schemas.microsoft.com/office/drawing/2014/main" id="{163A2E46-A0B9-4DEE-AE76-A9FC0AE88A11}"/>
              </a:ext>
            </a:extLst>
          </p:cNvPr>
          <p:cNvSpPr/>
          <p:nvPr/>
        </p:nvSpPr>
        <p:spPr>
          <a:xfrm>
            <a:off x="-13412" y="0"/>
            <a:ext cx="12205412" cy="1391779"/>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80F9A99-E045-42DE-BE4E-79B9FCF70EBA}"/>
              </a:ext>
            </a:extLst>
          </p:cNvPr>
          <p:cNvSpPr/>
          <p:nvPr/>
        </p:nvSpPr>
        <p:spPr>
          <a:xfrm>
            <a:off x="630874" y="311168"/>
            <a:ext cx="10933135" cy="769441"/>
          </a:xfrm>
          <a:prstGeom prst="rect">
            <a:avLst/>
          </a:prstGeom>
        </p:spPr>
        <p:txBody>
          <a:bodyPr wrap="square">
            <a:spAutoFit/>
          </a:bodyPr>
          <a:lstStyle/>
          <a:p>
            <a:pPr algn="ctr"/>
            <a:r>
              <a:rPr lang="en-US" sz="4400" dirty="0">
                <a:solidFill>
                  <a:schemeClr val="bg1"/>
                </a:solidFill>
                <a:latin typeface="Franklin Gothic Demi" panose="020B0703020102020204" pitchFamily="34" charset="0"/>
              </a:rPr>
              <a:t>What we are about…</a:t>
            </a:r>
            <a:endParaRPr lang="en-US" sz="4400" b="1"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02743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556AA0-1A48-4F13-993C-2C0C7915EE1D}"/>
              </a:ext>
            </a:extLst>
          </p:cNvPr>
          <p:cNvSpPr txBox="1">
            <a:spLocks/>
          </p:cNvSpPr>
          <p:nvPr/>
        </p:nvSpPr>
        <p:spPr>
          <a:xfrm>
            <a:off x="201522" y="1458174"/>
            <a:ext cx="11788955" cy="4977245"/>
          </a:xfrm>
          <a:prstGeom prst="rect">
            <a:avLst/>
          </a:prstGeom>
        </p:spPr>
        <p:txBody>
          <a:bodyPr>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22288" indent="-512763">
              <a:spcAft>
                <a:spcPts val="0"/>
              </a:spcAft>
            </a:pPr>
            <a:r>
              <a:rPr lang="en-US" dirty="0">
                <a:latin typeface="Franklin Gothic Book" panose="020B0503020102020204" pitchFamily="34" charset="0"/>
              </a:rPr>
              <a:t>2010: Community Oriented Network to Enhance Clinical Trials and Research (CONECTR) </a:t>
            </a:r>
          </a:p>
          <a:p>
            <a:pPr marL="522288" indent="-512763">
              <a:spcAft>
                <a:spcPts val="0"/>
              </a:spcAft>
            </a:pPr>
            <a:r>
              <a:rPr lang="en-US" dirty="0">
                <a:latin typeface="Franklin Gothic Book" panose="020B0503020102020204" pitchFamily="34" charset="0"/>
              </a:rPr>
              <a:t>	-Alliance Agreement was executed between Arizona State University (ASU) and Quintiles, a contract research organization (CRO)</a:t>
            </a:r>
          </a:p>
          <a:p>
            <a:pPr marL="522288" indent="-512763">
              <a:spcAft>
                <a:spcPts val="0"/>
              </a:spcAft>
            </a:pPr>
            <a:r>
              <a:rPr lang="en-US" dirty="0">
                <a:latin typeface="Franklin Gothic Book" panose="020B0503020102020204" pitchFamily="34" charset="0"/>
              </a:rPr>
              <a:t>	-Business model did not work out, and the initiative ended</a:t>
            </a:r>
          </a:p>
          <a:p>
            <a:pPr marL="522288" indent="-512763">
              <a:spcAft>
                <a:spcPts val="0"/>
              </a:spcAft>
            </a:pPr>
            <a:r>
              <a:rPr lang="en-US" dirty="0">
                <a:latin typeface="Franklin Gothic Book" panose="020B0503020102020204" pitchFamily="34" charset="0"/>
              </a:rPr>
              <a:t>2018: CHS CTSA strategic planning</a:t>
            </a:r>
          </a:p>
          <a:p>
            <a:pPr marL="522288" indent="-512763">
              <a:spcAft>
                <a:spcPts val="0"/>
              </a:spcAft>
            </a:pPr>
            <a:r>
              <a:rPr lang="en-US" dirty="0">
                <a:latin typeface="Franklin Gothic Book" panose="020B0503020102020204" pitchFamily="34" charset="0"/>
              </a:rPr>
              <a:t>	-CHS faculty met for several months with intent to develop proposal to create CTSA-like infrastructure, including eval of multiple funded CTSAs</a:t>
            </a:r>
          </a:p>
          <a:p>
            <a:pPr marL="522288" indent="-512763">
              <a:spcAft>
                <a:spcPts val="0"/>
              </a:spcAft>
            </a:pPr>
            <a:r>
              <a:rPr lang="en-US" dirty="0">
                <a:latin typeface="Franklin Gothic Book" panose="020B0503020102020204" pitchFamily="34" charset="0"/>
              </a:rPr>
              <a:t>	-Proposal to create infrastructure submitted to ASU Knowledge Enterprise</a:t>
            </a:r>
          </a:p>
          <a:p>
            <a:pPr marL="522288" indent="-512763">
              <a:spcAft>
                <a:spcPts val="0"/>
              </a:spcAft>
            </a:pPr>
            <a:r>
              <a:rPr lang="en-US" dirty="0">
                <a:latin typeface="Franklin Gothic Book" panose="020B0503020102020204" pitchFamily="34" charset="0"/>
              </a:rPr>
              <a:t>2019:  Knowledge Enterprise consultants to assess ASU potential to develop CCTS infrastructure</a:t>
            </a:r>
          </a:p>
          <a:p>
            <a:pPr marL="522288" indent="-512763">
              <a:spcAft>
                <a:spcPts val="0"/>
              </a:spcAft>
            </a:pPr>
            <a:r>
              <a:rPr lang="en-US" dirty="0">
                <a:latin typeface="Franklin Gothic Book" panose="020B0503020102020204" pitchFamily="34" charset="0"/>
              </a:rPr>
              <a:t>	-RECON consulting conducted interviews, surveys and market analyses – </a:t>
            </a:r>
            <a:r>
              <a:rPr lang="en-US" dirty="0" err="1">
                <a:latin typeface="Franklin Gothic Book" panose="020B0503020102020204" pitchFamily="34" charset="0"/>
              </a:rPr>
              <a:t>inc</a:t>
            </a:r>
            <a:r>
              <a:rPr lang="en-US" dirty="0">
                <a:latin typeface="Franklin Gothic Book" panose="020B0503020102020204" pitchFamily="34" charset="0"/>
              </a:rPr>
              <a:t> ROI evaluation</a:t>
            </a:r>
          </a:p>
          <a:p>
            <a:pPr marL="522288" indent="-512763">
              <a:spcAft>
                <a:spcPts val="0"/>
              </a:spcAft>
            </a:pPr>
            <a:r>
              <a:rPr lang="en-US" dirty="0">
                <a:latin typeface="Franklin Gothic Book" panose="020B0503020102020204" pitchFamily="34" charset="0"/>
              </a:rPr>
              <a:t>	-Key recommendation they made for ASU was the creation of a Community Centered Clinical Core that would build on ASU structures/functions (</a:t>
            </a:r>
            <a:r>
              <a:rPr lang="en-US" dirty="0" err="1">
                <a:latin typeface="Franklin Gothic Book" panose="020B0503020102020204" pitchFamily="34" charset="0"/>
              </a:rPr>
              <a:t>eg</a:t>
            </a:r>
            <a:r>
              <a:rPr lang="en-US" dirty="0">
                <a:latin typeface="Franklin Gothic Book" panose="020B0503020102020204" pitchFamily="34" charset="0"/>
              </a:rPr>
              <a:t> Wexford) and foster collaborations with clinical partners, </a:t>
            </a:r>
            <a:r>
              <a:rPr lang="en-US" dirty="0" err="1">
                <a:latin typeface="Franklin Gothic Book" panose="020B0503020102020204" pitchFamily="34" charset="0"/>
              </a:rPr>
              <a:t>etc</a:t>
            </a:r>
            <a:endParaRPr lang="en-US" dirty="0">
              <a:latin typeface="Franklin Gothic Book" panose="020B0503020102020204" pitchFamily="34" charset="0"/>
            </a:endParaRPr>
          </a:p>
          <a:p>
            <a:pPr marL="522288" indent="-512763">
              <a:spcAft>
                <a:spcPts val="0"/>
              </a:spcAft>
            </a:pPr>
            <a:r>
              <a:rPr lang="en-US" dirty="0">
                <a:latin typeface="Franklin Gothic Book" panose="020B0503020102020204" pitchFamily="34" charset="0"/>
              </a:rPr>
              <a:t>2020:  College of Health Solutions moves forward</a:t>
            </a:r>
          </a:p>
          <a:p>
            <a:pPr marL="522288" indent="-512763">
              <a:spcAft>
                <a:spcPts val="0"/>
              </a:spcAft>
            </a:pPr>
            <a:r>
              <a:rPr lang="en-US" dirty="0">
                <a:latin typeface="Franklin Gothic Book" panose="020B0503020102020204" pitchFamily="34" charset="0"/>
              </a:rPr>
              <a:t>	-CHS has had an existing clinical infrastructure and recharge, and </a:t>
            </a:r>
            <a:r>
              <a:rPr lang="en-US" dirty="0" err="1">
                <a:latin typeface="Franklin Gothic Book" panose="020B0503020102020204" pitchFamily="34" charset="0"/>
              </a:rPr>
              <a:t>Leischow</a:t>
            </a:r>
            <a:r>
              <a:rPr lang="en-US" dirty="0">
                <a:latin typeface="Franklin Gothic Book" panose="020B0503020102020204" pitchFamily="34" charset="0"/>
              </a:rPr>
              <a:t> took over leadership to expand that infrastructure, </a:t>
            </a:r>
            <a:r>
              <a:rPr lang="en-US" dirty="0" err="1">
                <a:latin typeface="Franklin Gothic Book" panose="020B0503020102020204" pitchFamily="34" charset="0"/>
              </a:rPr>
              <a:t>inc</a:t>
            </a:r>
            <a:r>
              <a:rPr lang="en-US" dirty="0">
                <a:latin typeface="Franklin Gothic Book" panose="020B0503020102020204" pitchFamily="34" charset="0"/>
              </a:rPr>
              <a:t> reorganizing and expanding staffing, fostering collaboration with external partners, implementing research standards, expanding linkages across ASU orgs and research spaces</a:t>
            </a:r>
          </a:p>
        </p:txBody>
      </p:sp>
      <p:sp>
        <p:nvSpPr>
          <p:cNvPr id="4" name="Rectangle 3">
            <a:extLst>
              <a:ext uri="{FF2B5EF4-FFF2-40B4-BE49-F238E27FC236}">
                <a16:creationId xmlns:a16="http://schemas.microsoft.com/office/drawing/2014/main" id="{EEB591C1-1839-4381-B24C-9CBAD743CAE2}"/>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ECA31EF-486F-4B3B-8A8C-C044BD4D0462}"/>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6" name="Picture 5">
            <a:extLst>
              <a:ext uri="{FF2B5EF4-FFF2-40B4-BE49-F238E27FC236}">
                <a16:creationId xmlns:a16="http://schemas.microsoft.com/office/drawing/2014/main" id="{A5B2B2CB-E233-464C-AFE8-73F9F0D71A7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
        <p:nvSpPr>
          <p:cNvPr id="7" name="Rectangle 6">
            <a:extLst>
              <a:ext uri="{FF2B5EF4-FFF2-40B4-BE49-F238E27FC236}">
                <a16:creationId xmlns:a16="http://schemas.microsoft.com/office/drawing/2014/main" id="{8439F7F0-A7DA-45E9-BF1B-EBE657072B9B}"/>
              </a:ext>
            </a:extLst>
          </p:cNvPr>
          <p:cNvSpPr/>
          <p:nvPr/>
        </p:nvSpPr>
        <p:spPr>
          <a:xfrm>
            <a:off x="-13412" y="0"/>
            <a:ext cx="12205412" cy="1391779"/>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18435F0-84F6-4710-A94E-BA0713226763}"/>
              </a:ext>
            </a:extLst>
          </p:cNvPr>
          <p:cNvSpPr/>
          <p:nvPr/>
        </p:nvSpPr>
        <p:spPr>
          <a:xfrm>
            <a:off x="0" y="-1915"/>
            <a:ext cx="12192000" cy="1446550"/>
          </a:xfrm>
          <a:prstGeom prst="rect">
            <a:avLst/>
          </a:prstGeom>
        </p:spPr>
        <p:txBody>
          <a:bodyPr wrap="square">
            <a:spAutoFit/>
          </a:bodyPr>
          <a:lstStyle/>
          <a:p>
            <a:pPr algn="ctr"/>
            <a:r>
              <a:rPr lang="en-US" sz="4400" dirty="0">
                <a:solidFill>
                  <a:schemeClr val="bg1"/>
                </a:solidFill>
                <a:latin typeface="Franklin Gothic Demi" panose="020B0703020102020204" pitchFamily="34" charset="0"/>
              </a:rPr>
              <a:t>Clinical and Community Translational Science - Background</a:t>
            </a:r>
          </a:p>
        </p:txBody>
      </p:sp>
    </p:spTree>
    <p:extLst>
      <p:ext uri="{BB962C8B-B14F-4D97-AF65-F5344CB8AC3E}">
        <p14:creationId xmlns:p14="http://schemas.microsoft.com/office/powerpoint/2010/main" val="3375528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Line 1"/>
          <p:cNvSpPr/>
          <p:nvPr/>
        </p:nvSpPr>
        <p:spPr>
          <a:xfrm>
            <a:off x="6982560" y="2349000"/>
            <a:ext cx="5209200" cy="0"/>
          </a:xfrm>
          <a:prstGeom prst="line">
            <a:avLst/>
          </a:prstGeom>
          <a:ln w="28575">
            <a:solidFill>
              <a:srgbClr val="E9BA67"/>
            </a:solidFill>
          </a:ln>
        </p:spPr>
        <p:style>
          <a:lnRef idx="1">
            <a:schemeClr val="accent1"/>
          </a:lnRef>
          <a:fillRef idx="0">
            <a:schemeClr val="accent1"/>
          </a:fillRef>
          <a:effectRef idx="0">
            <a:schemeClr val="accent1"/>
          </a:effectRef>
          <a:fontRef idx="minor"/>
        </p:style>
      </p:sp>
      <p:sp>
        <p:nvSpPr>
          <p:cNvPr id="235" name="CustomShape 2"/>
          <p:cNvSpPr/>
          <p:nvPr/>
        </p:nvSpPr>
        <p:spPr>
          <a:xfrm>
            <a:off x="6982560" y="1148760"/>
            <a:ext cx="4854600" cy="1200329"/>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nSpc>
                <a:spcPct val="100000"/>
              </a:lnSpc>
            </a:pPr>
            <a:r>
              <a:rPr lang="en-US" sz="3600" b="0" strike="noStrike" spc="-1" dirty="0">
                <a:solidFill>
                  <a:srgbClr val="1F5B87"/>
                </a:solidFill>
                <a:latin typeface="Franklin Gothic Book"/>
                <a:ea typeface="Calibri"/>
              </a:rPr>
              <a:t>The CTSI Network Science Module (2018)</a:t>
            </a:r>
            <a:endParaRPr lang="en-US" sz="3600" b="0" strike="noStrike" spc="-1" dirty="0">
              <a:latin typeface="Arial"/>
            </a:endParaRPr>
          </a:p>
        </p:txBody>
      </p:sp>
      <p:sp>
        <p:nvSpPr>
          <p:cNvPr id="236" name="CustomShape 3"/>
          <p:cNvSpPr/>
          <p:nvPr/>
        </p:nvSpPr>
        <p:spPr>
          <a:xfrm>
            <a:off x="6833160" y="2612520"/>
            <a:ext cx="4972680" cy="284940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nSpc>
                <a:spcPct val="100000"/>
              </a:lnSpc>
              <a:spcBef>
                <a:spcPts val="601"/>
              </a:spcBef>
            </a:pPr>
            <a:r>
              <a:rPr lang="en-US" sz="1600" b="1" u="sng" strike="noStrike" spc="-1" dirty="0">
                <a:solidFill>
                  <a:srgbClr val="007AAA"/>
                </a:solidFill>
                <a:uFillTx/>
                <a:latin typeface="Franklin Gothic Book"/>
                <a:ea typeface="Calibri"/>
              </a:rPr>
              <a:t>Aim 1</a:t>
            </a:r>
            <a:endParaRPr lang="en-US" sz="1600" b="0" strike="noStrike" spc="-1" dirty="0">
              <a:latin typeface="Arial"/>
            </a:endParaRPr>
          </a:p>
          <a:p>
            <a:pPr>
              <a:lnSpc>
                <a:spcPct val="100000"/>
              </a:lnSpc>
              <a:spcBef>
                <a:spcPts val="601"/>
              </a:spcBef>
            </a:pPr>
            <a:r>
              <a:rPr lang="en-US" sz="1800" b="0" strike="noStrike" spc="-1" dirty="0">
                <a:solidFill>
                  <a:srgbClr val="000000"/>
                </a:solidFill>
                <a:latin typeface="Calibri"/>
                <a:ea typeface="Calibri"/>
              </a:rPr>
              <a:t>Map emergent research communities in participating CTSA institutions</a:t>
            </a:r>
            <a:endParaRPr lang="en-US" sz="1800" b="0" strike="noStrike" spc="-1" dirty="0">
              <a:latin typeface="Arial"/>
            </a:endParaRPr>
          </a:p>
          <a:p>
            <a:pPr>
              <a:lnSpc>
                <a:spcPct val="100000"/>
              </a:lnSpc>
              <a:spcBef>
                <a:spcPts val="601"/>
              </a:spcBef>
            </a:pPr>
            <a:r>
              <a:rPr lang="en-US" sz="1600" b="1" u="sng" strike="noStrike" spc="-1" dirty="0">
                <a:solidFill>
                  <a:srgbClr val="007AAA"/>
                </a:solidFill>
                <a:uFillTx/>
                <a:latin typeface="Franklin Gothic Book"/>
                <a:ea typeface="Calibri"/>
              </a:rPr>
              <a:t>Aim 2</a:t>
            </a:r>
            <a:endParaRPr lang="en-US" sz="1600" b="0" strike="noStrike" spc="-1" dirty="0">
              <a:latin typeface="Arial"/>
            </a:endParaRPr>
          </a:p>
          <a:p>
            <a:pPr>
              <a:lnSpc>
                <a:spcPct val="100000"/>
              </a:lnSpc>
              <a:spcBef>
                <a:spcPts val="601"/>
              </a:spcBef>
            </a:pPr>
            <a:r>
              <a:rPr lang="en-US" sz="1800" b="0" strike="noStrike" spc="-1" dirty="0">
                <a:solidFill>
                  <a:srgbClr val="000000"/>
                </a:solidFill>
                <a:latin typeface="Calibri"/>
                <a:ea typeface="Calibri"/>
              </a:rPr>
              <a:t>Evaluate the effect of CTSA programs on scientific collaborations and productivity</a:t>
            </a:r>
            <a:endParaRPr lang="en-US" sz="1800" b="0" strike="noStrike" spc="-1" dirty="0">
              <a:latin typeface="Arial"/>
            </a:endParaRPr>
          </a:p>
          <a:p>
            <a:pPr>
              <a:lnSpc>
                <a:spcPct val="100000"/>
              </a:lnSpc>
              <a:spcBef>
                <a:spcPts val="601"/>
              </a:spcBef>
            </a:pPr>
            <a:r>
              <a:rPr lang="en-US" sz="1600" b="1" u="sng" strike="noStrike" spc="-1" dirty="0">
                <a:solidFill>
                  <a:srgbClr val="007AAA"/>
                </a:solidFill>
                <a:uFillTx/>
                <a:latin typeface="Franklin Gothic Book"/>
                <a:ea typeface="Calibri"/>
              </a:rPr>
              <a:t>Aim 3</a:t>
            </a:r>
            <a:endParaRPr lang="en-US" sz="1600" b="0" strike="noStrike" spc="-1" dirty="0">
              <a:latin typeface="Arial"/>
            </a:endParaRPr>
          </a:p>
          <a:p>
            <a:pPr>
              <a:lnSpc>
                <a:spcPct val="100000"/>
              </a:lnSpc>
              <a:spcBef>
                <a:spcPts val="601"/>
              </a:spcBef>
            </a:pPr>
            <a:r>
              <a:rPr lang="en-US" sz="1800" b="0" strike="noStrike" spc="-1" dirty="0">
                <a:solidFill>
                  <a:srgbClr val="000000"/>
                </a:solidFill>
                <a:latin typeface="Calibri"/>
                <a:ea typeface="Calibri"/>
              </a:rPr>
              <a:t>Identify cross-CTSA collaborative opportunities based on research topical maps</a:t>
            </a:r>
            <a:endParaRPr lang="en-US" sz="1800" b="0" strike="noStrike" spc="-1" dirty="0">
              <a:latin typeface="Arial"/>
            </a:endParaRPr>
          </a:p>
        </p:txBody>
      </p:sp>
      <p:pic>
        <p:nvPicPr>
          <p:cNvPr id="237" name="cover_no_text.png"/>
          <p:cNvPicPr/>
          <p:nvPr/>
        </p:nvPicPr>
        <p:blipFill>
          <a:blip r:embed="rId2"/>
          <a:srcRect t="32982"/>
          <a:stretch/>
        </p:blipFill>
        <p:spPr>
          <a:xfrm>
            <a:off x="-28440" y="1080"/>
            <a:ext cx="5726520" cy="6007320"/>
          </a:xfrm>
          <a:prstGeom prst="rect">
            <a:avLst/>
          </a:prstGeom>
          <a:ln w="12600">
            <a:noFill/>
          </a:ln>
        </p:spPr>
      </p:pic>
      <p:grpSp>
        <p:nvGrpSpPr>
          <p:cNvPr id="238" name="Group 4"/>
          <p:cNvGrpSpPr/>
          <p:nvPr/>
        </p:nvGrpSpPr>
        <p:grpSpPr>
          <a:xfrm>
            <a:off x="-33840" y="5860440"/>
            <a:ext cx="5687640" cy="941040"/>
            <a:chOff x="-33840" y="5860440"/>
            <a:chExt cx="5687640" cy="941040"/>
          </a:xfrm>
        </p:grpSpPr>
        <p:pic>
          <p:nvPicPr>
            <p:cNvPr id="239" name="till_krenz.jpg"/>
            <p:cNvPicPr/>
            <p:nvPr/>
          </p:nvPicPr>
          <p:blipFill>
            <a:blip r:embed="rId3"/>
            <a:srcRect b="5442"/>
            <a:stretch/>
          </p:blipFill>
          <p:spPr>
            <a:xfrm>
              <a:off x="2484720" y="5865480"/>
              <a:ext cx="734400" cy="936000"/>
            </a:xfrm>
            <a:prstGeom prst="rect">
              <a:avLst/>
            </a:prstGeom>
            <a:ln w="88920">
              <a:solidFill>
                <a:srgbClr val="FFFFFF"/>
              </a:solidFill>
              <a:miter/>
            </a:ln>
          </p:spPr>
        </p:pic>
        <p:pic>
          <p:nvPicPr>
            <p:cNvPr id="240" name="jared_adams.JPG"/>
            <p:cNvPicPr/>
            <p:nvPr/>
          </p:nvPicPr>
          <p:blipFill>
            <a:blip r:embed="rId4"/>
            <a:srcRect b="5893"/>
            <a:stretch/>
          </p:blipFill>
          <p:spPr>
            <a:xfrm>
              <a:off x="1638720" y="5860440"/>
              <a:ext cx="734400" cy="930960"/>
            </a:xfrm>
            <a:prstGeom prst="rect">
              <a:avLst/>
            </a:prstGeom>
            <a:ln w="88920">
              <a:solidFill>
                <a:srgbClr val="FFFFFF"/>
              </a:solidFill>
              <a:miter/>
            </a:ln>
          </p:spPr>
        </p:pic>
        <p:pic>
          <p:nvPicPr>
            <p:cNvPr id="241" name="smith.jpg"/>
            <p:cNvPicPr/>
            <p:nvPr/>
          </p:nvPicPr>
          <p:blipFill>
            <a:blip r:embed="rId5"/>
            <a:srcRect l="20049" r="32048" b="41875"/>
            <a:stretch/>
          </p:blipFill>
          <p:spPr>
            <a:xfrm>
              <a:off x="798480" y="5893200"/>
              <a:ext cx="718920" cy="882360"/>
            </a:xfrm>
            <a:prstGeom prst="rect">
              <a:avLst/>
            </a:prstGeom>
            <a:ln w="114480">
              <a:solidFill>
                <a:srgbClr val="FFFFFF"/>
              </a:solidFill>
              <a:miter/>
            </a:ln>
          </p:spPr>
        </p:pic>
        <p:pic>
          <p:nvPicPr>
            <p:cNvPr id="242" name="mao.jpeg"/>
            <p:cNvPicPr/>
            <p:nvPr/>
          </p:nvPicPr>
          <p:blipFill>
            <a:blip r:embed="rId6"/>
            <a:srcRect l="9420" r="9420"/>
            <a:stretch/>
          </p:blipFill>
          <p:spPr>
            <a:xfrm>
              <a:off x="-33840" y="5866560"/>
              <a:ext cx="734400" cy="914760"/>
            </a:xfrm>
            <a:prstGeom prst="rect">
              <a:avLst/>
            </a:prstGeom>
            <a:ln w="88920">
              <a:solidFill>
                <a:srgbClr val="FFFFFF"/>
              </a:solidFill>
              <a:miter/>
            </a:ln>
          </p:spPr>
        </p:pic>
        <p:pic>
          <p:nvPicPr>
            <p:cNvPr id="243" name="girson_best_portrait-cropped.png"/>
            <p:cNvPicPr/>
            <p:nvPr/>
          </p:nvPicPr>
          <p:blipFill>
            <a:blip r:embed="rId7"/>
            <a:srcRect t="6215"/>
            <a:stretch/>
          </p:blipFill>
          <p:spPr>
            <a:xfrm>
              <a:off x="3326400" y="5865840"/>
              <a:ext cx="734400" cy="928440"/>
            </a:xfrm>
            <a:prstGeom prst="rect">
              <a:avLst/>
            </a:prstGeom>
            <a:ln w="88920">
              <a:solidFill>
                <a:srgbClr val="FFFFFF"/>
              </a:solidFill>
              <a:miter/>
            </a:ln>
          </p:spPr>
        </p:pic>
        <p:pic>
          <p:nvPicPr>
            <p:cNvPr id="244" name="chris_mccarty.jpg"/>
            <p:cNvPicPr/>
            <p:nvPr/>
          </p:nvPicPr>
          <p:blipFill>
            <a:blip r:embed="rId8"/>
            <a:srcRect l="34978" t="12641" r="34978" b="27733"/>
            <a:stretch/>
          </p:blipFill>
          <p:spPr>
            <a:xfrm>
              <a:off x="4957560" y="5863680"/>
              <a:ext cx="696240" cy="931320"/>
            </a:xfrm>
            <a:prstGeom prst="rect">
              <a:avLst/>
            </a:prstGeom>
            <a:ln w="88920">
              <a:solidFill>
                <a:srgbClr val="FFFFFF"/>
              </a:solidFill>
              <a:miter/>
            </a:ln>
          </p:spPr>
        </p:pic>
        <p:pic>
          <p:nvPicPr>
            <p:cNvPr id="245" name="raffaele-vacca_headshot_reduced.jpg"/>
            <p:cNvPicPr/>
            <p:nvPr/>
          </p:nvPicPr>
          <p:blipFill>
            <a:blip r:embed="rId9"/>
            <a:srcRect l="10581" r="10581"/>
            <a:stretch/>
          </p:blipFill>
          <p:spPr>
            <a:xfrm>
              <a:off x="4159440" y="5864760"/>
              <a:ext cx="718200" cy="921240"/>
            </a:xfrm>
            <a:prstGeom prst="rect">
              <a:avLst/>
            </a:prstGeom>
            <a:ln w="88920">
              <a:solidFill>
                <a:srgbClr val="FFFFFF"/>
              </a:solidFill>
              <a:miter/>
            </a:ln>
          </p:spPr>
        </p:pic>
      </p:grpSp>
      <p:sp>
        <p:nvSpPr>
          <p:cNvPr id="246" name="CustomShape 5"/>
          <p:cNvSpPr/>
          <p:nvPr/>
        </p:nvSpPr>
        <p:spPr>
          <a:xfrm>
            <a:off x="-36720" y="12600"/>
            <a:ext cx="5733720" cy="6843240"/>
          </a:xfrm>
          <a:prstGeom prst="rect">
            <a:avLst/>
          </a:prstGeom>
          <a:noFill/>
          <a:ln w="12600">
            <a:solidFill>
              <a:srgbClr val="0096FF"/>
            </a:solidFill>
            <a:miter/>
          </a:ln>
        </p:spPr>
        <p:style>
          <a:lnRef idx="0">
            <a:scrgbClr r="0" g="0" b="0"/>
          </a:lnRef>
          <a:fillRef idx="0">
            <a:scrgbClr r="0" g="0" b="0"/>
          </a:fillRef>
          <a:effectRef idx="0">
            <a:scrgbClr r="0" g="0" b="0"/>
          </a:effectRef>
          <a:fontRef idx="minor"/>
        </p:style>
      </p:sp>
      <p:sp>
        <p:nvSpPr>
          <p:cNvPr id="247" name="CustomShape 6"/>
          <p:cNvSpPr/>
          <p:nvPr/>
        </p:nvSpPr>
        <p:spPr>
          <a:xfrm>
            <a:off x="-36720" y="-2520"/>
            <a:ext cx="5744880" cy="6860160"/>
          </a:xfrm>
          <a:prstGeom prst="rect">
            <a:avLst/>
          </a:prstGeom>
          <a:solidFill>
            <a:srgbClr val="133954">
              <a:alpha val="62000"/>
            </a:srgbClr>
          </a:solidFill>
          <a:ln>
            <a:solidFill>
              <a:srgbClr val="43729D"/>
            </a:solidFill>
          </a:ln>
        </p:spPr>
        <p:style>
          <a:lnRef idx="2">
            <a:schemeClr val="accent1">
              <a:shade val="50000"/>
            </a:schemeClr>
          </a:lnRef>
          <a:fillRef idx="1">
            <a:schemeClr val="accent1"/>
          </a:fillRef>
          <a:effectRef idx="0">
            <a:schemeClr val="accent1"/>
          </a:effectRef>
          <a:fontRef idx="minor"/>
        </p:style>
      </p:sp>
      <p:sp>
        <p:nvSpPr>
          <p:cNvPr id="248" name="CustomShape 7"/>
          <p:cNvSpPr/>
          <p:nvPr/>
        </p:nvSpPr>
        <p:spPr>
          <a:xfrm>
            <a:off x="887760" y="2661120"/>
            <a:ext cx="3870720" cy="1518840"/>
          </a:xfrm>
          <a:prstGeom prst="rect">
            <a:avLst/>
          </a:prstGeom>
          <a:noFill/>
          <a:ln w="28575">
            <a:solidFill>
              <a:schemeClr val="bg1"/>
            </a:solidFill>
          </a:ln>
        </p:spPr>
        <p:style>
          <a:lnRef idx="1">
            <a:schemeClr val="accent1"/>
          </a:lnRef>
          <a:fillRef idx="3">
            <a:schemeClr val="accent1"/>
          </a:fillRef>
          <a:effectRef idx="2">
            <a:schemeClr val="accent1"/>
          </a:effectRef>
          <a:fontRef idx="minor"/>
        </p:style>
        <p:txBody>
          <a:bodyPr anchor="ctr">
            <a:noAutofit/>
          </a:bodyPr>
          <a:lstStyle/>
          <a:p>
            <a:pPr algn="ctr">
              <a:lnSpc>
                <a:spcPct val="100000"/>
              </a:lnSpc>
            </a:pPr>
            <a:r>
              <a:rPr lang="en-US" sz="3600" b="0" strike="noStrike" spc="-1" dirty="0">
                <a:solidFill>
                  <a:srgbClr val="FFFFFF"/>
                </a:solidFill>
                <a:latin typeface="Franklin Gothic Demi"/>
              </a:rPr>
              <a:t>Network Science</a:t>
            </a:r>
            <a:endParaRPr lang="en-US" sz="3600" b="0" strike="noStrike" spc="-1" dirty="0">
              <a:latin typeface="Arial"/>
            </a:endParaRPr>
          </a:p>
        </p:txBody>
      </p:sp>
      <p:sp>
        <p:nvSpPr>
          <p:cNvPr id="249" name="CustomShape 8"/>
          <p:cNvSpPr/>
          <p:nvPr/>
        </p:nvSpPr>
        <p:spPr>
          <a:xfrm>
            <a:off x="-33840" y="5702760"/>
            <a:ext cx="5736240" cy="100440"/>
          </a:xfrm>
          <a:prstGeom prst="rect">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sp>
      <p:sp>
        <p:nvSpPr>
          <p:cNvPr id="18" name="Rectangle 17">
            <a:extLst>
              <a:ext uri="{FF2B5EF4-FFF2-40B4-BE49-F238E27FC236}">
                <a16:creationId xmlns:a16="http://schemas.microsoft.com/office/drawing/2014/main" id="{C04562C2-9782-4E93-A7E2-95274DAD7717}"/>
              </a:ext>
            </a:extLst>
          </p:cNvPr>
          <p:cNvSpPr/>
          <p:nvPr/>
        </p:nvSpPr>
        <p:spPr>
          <a:xfrm>
            <a:off x="5713560" y="1"/>
            <a:ext cx="6478440" cy="325811"/>
          </a:xfrm>
          <a:prstGeom prst="rect">
            <a:avLst/>
          </a:prstGeom>
          <a:solidFill>
            <a:srgbClr val="A1D1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894925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TextShape 1"/>
          <p:cNvSpPr txBox="1"/>
          <p:nvPr/>
        </p:nvSpPr>
        <p:spPr>
          <a:xfrm>
            <a:off x="1088640" y="1460160"/>
            <a:ext cx="9706320" cy="3548520"/>
          </a:xfrm>
          <a:prstGeom prst="rect">
            <a:avLst/>
          </a:prstGeom>
          <a:noFill/>
          <a:ln w="0">
            <a:noFill/>
          </a:ln>
        </p:spPr>
        <p:txBody>
          <a:bodyPr anchor="ctr">
            <a:normAutofit/>
          </a:bodyPr>
          <a:lstStyle/>
          <a:p>
            <a:pPr algn="ctr">
              <a:lnSpc>
                <a:spcPct val="100000"/>
              </a:lnSpc>
            </a:pPr>
            <a:r>
              <a:rPr lang="en-US" sz="9600" b="0" strike="noStrike" cap="all" spc="-1">
                <a:solidFill>
                  <a:srgbClr val="FFFFFF"/>
                </a:solidFill>
                <a:latin typeface="Franklin Gothic Demi"/>
              </a:rPr>
              <a:t>Network Primer</a:t>
            </a:r>
            <a:endParaRPr lang="en-US" sz="9600" b="0" strike="noStrike" spc="-1">
              <a:solidFill>
                <a:srgbClr val="000000"/>
              </a:solidFill>
              <a:latin typeface="Franklin Gothic Book"/>
            </a:endParaRPr>
          </a:p>
        </p:txBody>
      </p:sp>
      <p:sp>
        <p:nvSpPr>
          <p:cNvPr id="4" name="Rectangle 3">
            <a:extLst>
              <a:ext uri="{FF2B5EF4-FFF2-40B4-BE49-F238E27FC236}">
                <a16:creationId xmlns:a16="http://schemas.microsoft.com/office/drawing/2014/main" id="{E2830BDD-98CF-4CC1-9F8B-940E2C9D1220}"/>
              </a:ext>
            </a:extLst>
          </p:cNvPr>
          <p:cNvSpPr/>
          <p:nvPr/>
        </p:nvSpPr>
        <p:spPr>
          <a:xfrm>
            <a:off x="-13412" y="5993571"/>
            <a:ext cx="12205412" cy="325811"/>
          </a:xfrm>
          <a:prstGeom prst="rect">
            <a:avLst/>
          </a:prstGeom>
          <a:solidFill>
            <a:srgbClr val="A1D1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5" name="Picture 4">
            <a:extLst>
              <a:ext uri="{FF2B5EF4-FFF2-40B4-BE49-F238E27FC236}">
                <a16:creationId xmlns:a16="http://schemas.microsoft.com/office/drawing/2014/main" id="{121F3F09-3906-4A5D-8778-DE78B4CDD9B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33603" y="6045723"/>
            <a:ext cx="1164420" cy="235059"/>
          </a:xfrm>
          <a:prstGeom prst="rect">
            <a:avLst/>
          </a:prstGeom>
        </p:spPr>
      </p:pic>
      <p:sp>
        <p:nvSpPr>
          <p:cNvPr id="6" name="TextBox 5">
            <a:extLst>
              <a:ext uri="{FF2B5EF4-FFF2-40B4-BE49-F238E27FC236}">
                <a16:creationId xmlns:a16="http://schemas.microsoft.com/office/drawing/2014/main" id="{E99849E6-6171-4948-A806-96033936AEC5}"/>
              </a:ext>
            </a:extLst>
          </p:cNvPr>
          <p:cNvSpPr txBox="1"/>
          <p:nvPr/>
        </p:nvSpPr>
        <p:spPr>
          <a:xfrm>
            <a:off x="-13412" y="5963196"/>
            <a:ext cx="7942387"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sp>
        <p:nvSpPr>
          <p:cNvPr id="7" name="Rectangle 6">
            <a:extLst>
              <a:ext uri="{FF2B5EF4-FFF2-40B4-BE49-F238E27FC236}">
                <a16:creationId xmlns:a16="http://schemas.microsoft.com/office/drawing/2014/main" id="{857D69A4-D7BA-4264-9819-AA05B4D467F2}"/>
              </a:ext>
            </a:extLst>
          </p:cNvPr>
          <p:cNvSpPr/>
          <p:nvPr/>
        </p:nvSpPr>
        <p:spPr>
          <a:xfrm>
            <a:off x="4474020" y="864297"/>
            <a:ext cx="2935559" cy="551939"/>
          </a:xfrm>
          <a:prstGeom prst="rect">
            <a:avLst/>
          </a:prstGeom>
          <a:solidFill>
            <a:srgbClr val="A1D1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511569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F2415-9E19-4847-AA28-79FB1BFD91BE}"/>
              </a:ext>
            </a:extLst>
          </p:cNvPr>
          <p:cNvSpPr>
            <a:spLocks noGrp="1"/>
          </p:cNvSpPr>
          <p:nvPr>
            <p:ph type="title"/>
          </p:nvPr>
        </p:nvSpPr>
        <p:spPr>
          <a:xfrm>
            <a:off x="3447876" y="281150"/>
            <a:ext cx="8573550" cy="1325160"/>
          </a:xfrm>
        </p:spPr>
        <p:txBody>
          <a:bodyPr/>
          <a:lstStyle/>
          <a:p>
            <a:r>
              <a:rPr lang="en-US" sz="2800" dirty="0">
                <a:solidFill>
                  <a:schemeClr val="bg1"/>
                </a:solidFill>
                <a:latin typeface="Franklin Gothic Demi" panose="020B0703020102020204" pitchFamily="34" charset="0"/>
              </a:rPr>
              <a:t>Individuals are nodes in a network</a:t>
            </a:r>
          </a:p>
        </p:txBody>
      </p:sp>
      <p:pic>
        <p:nvPicPr>
          <p:cNvPr id="4" name="Content Placeholder 6" descr="basic.net.random1.png">
            <a:extLst>
              <a:ext uri="{FF2B5EF4-FFF2-40B4-BE49-F238E27FC236}">
                <a16:creationId xmlns:a16="http://schemas.microsoft.com/office/drawing/2014/main" id="{F4FED23B-180E-42CE-95EA-49F362906AE7}"/>
              </a:ext>
            </a:extLst>
          </p:cNvPr>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a:stretch/>
        </p:blipFill>
        <p:spPr>
          <a:xfrm>
            <a:off x="3013745" y="1907828"/>
            <a:ext cx="7103378" cy="4268692"/>
          </a:xfrm>
        </p:spPr>
      </p:pic>
      <p:pic>
        <p:nvPicPr>
          <p:cNvPr id="8" name="Content Placeholder 6" descr="basic.net.random1.png">
            <a:extLst>
              <a:ext uri="{FF2B5EF4-FFF2-40B4-BE49-F238E27FC236}">
                <a16:creationId xmlns:a16="http://schemas.microsoft.com/office/drawing/2014/main" id="{E61138B7-29E8-4E1B-A045-E74248CED1B2}"/>
              </a:ext>
            </a:extLst>
          </p:cNvPr>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a:stretch/>
        </p:blipFill>
        <p:spPr>
          <a:xfrm>
            <a:off x="2319050" y="2102418"/>
            <a:ext cx="6508377" cy="4186423"/>
          </a:xfrm>
        </p:spPr>
      </p:pic>
      <p:pic>
        <p:nvPicPr>
          <p:cNvPr id="9" name="Content Placeholder 6" descr="basic.net.random1.png">
            <a:extLst>
              <a:ext uri="{FF2B5EF4-FFF2-40B4-BE49-F238E27FC236}">
                <a16:creationId xmlns:a16="http://schemas.microsoft.com/office/drawing/2014/main" id="{E2578A9E-AABA-4572-A7EC-709B22E330AD}"/>
              </a:ext>
            </a:extLst>
          </p:cNvPr>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a:stretch/>
        </p:blipFill>
        <p:spPr>
          <a:xfrm>
            <a:off x="3311245" y="2102417"/>
            <a:ext cx="6508377" cy="4186423"/>
          </a:xfrm>
        </p:spPr>
      </p:pic>
      <p:pic>
        <p:nvPicPr>
          <p:cNvPr id="10" name="Content Placeholder 6" descr="basic.net.random1.png">
            <a:extLst>
              <a:ext uri="{FF2B5EF4-FFF2-40B4-BE49-F238E27FC236}">
                <a16:creationId xmlns:a16="http://schemas.microsoft.com/office/drawing/2014/main" id="{89C772A8-598F-4E7F-883C-599EB0C5DAA3}"/>
              </a:ext>
            </a:extLst>
          </p:cNvPr>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a:stretch/>
        </p:blipFill>
        <p:spPr>
          <a:xfrm>
            <a:off x="2815147" y="2102416"/>
            <a:ext cx="6508377" cy="4186423"/>
          </a:xfrm>
        </p:spPr>
      </p:pic>
      <p:sp>
        <p:nvSpPr>
          <p:cNvPr id="11" name="CustomShape 1">
            <a:extLst>
              <a:ext uri="{FF2B5EF4-FFF2-40B4-BE49-F238E27FC236}">
                <a16:creationId xmlns:a16="http://schemas.microsoft.com/office/drawing/2014/main" id="{987F99A4-9254-463F-A3ED-E5FE5BA80CC5}"/>
              </a:ext>
            </a:extLst>
          </p:cNvPr>
          <p:cNvSpPr/>
          <p:nvPr/>
        </p:nvSpPr>
        <p:spPr>
          <a:xfrm>
            <a:off x="0" y="1739880"/>
            <a:ext cx="12191760" cy="5117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pic>
        <p:nvPicPr>
          <p:cNvPr id="12" name="Content Placeholder 6" descr="basic.net.random1.png">
            <a:extLst>
              <a:ext uri="{FF2B5EF4-FFF2-40B4-BE49-F238E27FC236}">
                <a16:creationId xmlns:a16="http://schemas.microsoft.com/office/drawing/2014/main" id="{094B870C-AF38-4110-8049-93C1083F9F8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868476" y="2102416"/>
            <a:ext cx="6508377" cy="4186423"/>
          </a:xfrm>
          <a:prstGeom prst="rect">
            <a:avLst/>
          </a:prstGeom>
        </p:spPr>
      </p:pic>
      <p:sp>
        <p:nvSpPr>
          <p:cNvPr id="13" name="Rectangle 12">
            <a:extLst>
              <a:ext uri="{FF2B5EF4-FFF2-40B4-BE49-F238E27FC236}">
                <a16:creationId xmlns:a16="http://schemas.microsoft.com/office/drawing/2014/main" id="{60BC8AA1-FCB7-45D4-AED7-13B80281816B}"/>
              </a:ext>
            </a:extLst>
          </p:cNvPr>
          <p:cNvSpPr/>
          <p:nvPr/>
        </p:nvSpPr>
        <p:spPr>
          <a:xfrm>
            <a:off x="0" y="6569431"/>
            <a:ext cx="12202124" cy="325811"/>
          </a:xfrm>
          <a:prstGeom prst="rect">
            <a:avLst/>
          </a:prstGeom>
          <a:solidFill>
            <a:srgbClr val="A1D1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4" name="Picture 13">
            <a:extLst>
              <a:ext uri="{FF2B5EF4-FFF2-40B4-BE49-F238E27FC236}">
                <a16:creationId xmlns:a16="http://schemas.microsoft.com/office/drawing/2014/main" id="{ED5A3121-8226-4331-89BC-A310614E5F2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47015" y="6621583"/>
            <a:ext cx="1155108" cy="235059"/>
          </a:xfrm>
          <a:prstGeom prst="rect">
            <a:avLst/>
          </a:prstGeom>
        </p:spPr>
      </p:pic>
      <p:sp>
        <p:nvSpPr>
          <p:cNvPr id="15" name="TextBox 14">
            <a:extLst>
              <a:ext uri="{FF2B5EF4-FFF2-40B4-BE49-F238E27FC236}">
                <a16:creationId xmlns:a16="http://schemas.microsoft.com/office/drawing/2014/main" id="{341CC15F-A0A1-4404-9DFA-379D521B1F8B}"/>
              </a:ext>
            </a:extLst>
          </p:cNvPr>
          <p:cNvSpPr txBox="1"/>
          <p:nvPr/>
        </p:nvSpPr>
        <p:spPr>
          <a:xfrm>
            <a:off x="-1" y="6539056"/>
            <a:ext cx="7878871"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spTree>
    <p:extLst>
      <p:ext uri="{BB962C8B-B14F-4D97-AF65-F5344CB8AC3E}">
        <p14:creationId xmlns:p14="http://schemas.microsoft.com/office/powerpoint/2010/main" val="601789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59F6E-10C2-4308-85E1-D90433BEBD15}"/>
              </a:ext>
            </a:extLst>
          </p:cNvPr>
          <p:cNvSpPr>
            <a:spLocks noGrp="1"/>
          </p:cNvSpPr>
          <p:nvPr>
            <p:ph type="title"/>
          </p:nvPr>
        </p:nvSpPr>
        <p:spPr>
          <a:xfrm>
            <a:off x="4337108" y="281913"/>
            <a:ext cx="7016212" cy="1325160"/>
          </a:xfrm>
        </p:spPr>
        <p:txBody>
          <a:bodyPr/>
          <a:lstStyle/>
          <a:p>
            <a:r>
              <a:rPr lang="en-US" sz="2800" dirty="0">
                <a:solidFill>
                  <a:schemeClr val="bg1"/>
                </a:solidFill>
                <a:latin typeface="Franklin Gothic Demi" panose="020B0703020102020204" pitchFamily="34" charset="0"/>
              </a:rPr>
              <a:t>Interactions are ties</a:t>
            </a:r>
          </a:p>
        </p:txBody>
      </p:sp>
      <p:pic>
        <p:nvPicPr>
          <p:cNvPr id="4" name="Content Placeholder 3" descr="basic.net.random2.png">
            <a:extLst>
              <a:ext uri="{FF2B5EF4-FFF2-40B4-BE49-F238E27FC236}">
                <a16:creationId xmlns:a16="http://schemas.microsoft.com/office/drawing/2014/main" id="{6E30542B-3CD8-47CC-8976-856F9C493F2A}"/>
              </a:ext>
            </a:extLst>
          </p:cNvPr>
          <p:cNvPicPr>
            <a:picLocks noGrp="1" noChangeAspect="1"/>
          </p:cNvPicPr>
          <p:nvPr>
            <p:ph idx="1"/>
          </p:nvPr>
        </p:nvPicPr>
        <p:blipFill rotWithShape="1">
          <a:blip r:embed="rId2" cstate="screen">
            <a:extLst>
              <a:ext uri="{28A0092B-C50C-407E-A947-70E740481C1C}">
                <a14:useLocalDpi xmlns:a14="http://schemas.microsoft.com/office/drawing/2010/main" val="0"/>
              </a:ext>
            </a:extLst>
          </a:blip>
          <a:srcRect/>
          <a:stretch/>
        </p:blipFill>
        <p:spPr>
          <a:xfrm>
            <a:off x="2420223" y="1892710"/>
            <a:ext cx="6508377" cy="4216659"/>
          </a:xfrm>
        </p:spPr>
      </p:pic>
      <p:pic>
        <p:nvPicPr>
          <p:cNvPr id="5" name="Content Placeholder 3" descr="basic.net.random2.png">
            <a:extLst>
              <a:ext uri="{FF2B5EF4-FFF2-40B4-BE49-F238E27FC236}">
                <a16:creationId xmlns:a16="http://schemas.microsoft.com/office/drawing/2014/main" id="{CA7D0482-8458-423F-9F86-54EE2A365D2A}"/>
              </a:ext>
            </a:extLst>
          </p:cNvPr>
          <p:cNvPicPr>
            <a:picLocks noGrp="1" noChangeAspect="1"/>
          </p:cNvPicPr>
          <p:nvPr>
            <p:ph idx="1"/>
          </p:nvPr>
        </p:nvPicPr>
        <p:blipFill rotWithShape="1">
          <a:blip r:embed="rId2" cstate="screen">
            <a:extLst>
              <a:ext uri="{28A0092B-C50C-407E-A947-70E740481C1C}">
                <a14:useLocalDpi xmlns:a14="http://schemas.microsoft.com/office/drawing/2010/main" val="0"/>
              </a:ext>
            </a:extLst>
          </a:blip>
          <a:srcRect/>
          <a:stretch/>
        </p:blipFill>
        <p:spPr>
          <a:xfrm>
            <a:off x="2841811" y="2064034"/>
            <a:ext cx="6508377" cy="4216659"/>
          </a:xfrm>
        </p:spPr>
      </p:pic>
      <p:pic>
        <p:nvPicPr>
          <p:cNvPr id="6" name="Content Placeholder 3" descr="basic.net.random2.png">
            <a:extLst>
              <a:ext uri="{FF2B5EF4-FFF2-40B4-BE49-F238E27FC236}">
                <a16:creationId xmlns:a16="http://schemas.microsoft.com/office/drawing/2014/main" id="{EBBE23E0-491F-420A-B969-138C4C59B419}"/>
              </a:ext>
            </a:extLst>
          </p:cNvPr>
          <p:cNvPicPr>
            <a:picLocks noGrp="1" noChangeAspect="1"/>
          </p:cNvPicPr>
          <p:nvPr>
            <p:ph idx="1"/>
          </p:nvPr>
        </p:nvPicPr>
        <p:blipFill rotWithShape="1">
          <a:blip r:embed="rId2" cstate="screen">
            <a:extLst>
              <a:ext uri="{28A0092B-C50C-407E-A947-70E740481C1C}">
                <a14:useLocalDpi xmlns:a14="http://schemas.microsoft.com/office/drawing/2010/main" val="0"/>
              </a:ext>
            </a:extLst>
          </a:blip>
          <a:srcRect/>
          <a:stretch/>
        </p:blipFill>
        <p:spPr>
          <a:xfrm>
            <a:off x="2841810" y="2185495"/>
            <a:ext cx="6508377" cy="4216659"/>
          </a:xfrm>
        </p:spPr>
      </p:pic>
      <p:sp>
        <p:nvSpPr>
          <p:cNvPr id="7" name="CustomShape 1">
            <a:extLst>
              <a:ext uri="{FF2B5EF4-FFF2-40B4-BE49-F238E27FC236}">
                <a16:creationId xmlns:a16="http://schemas.microsoft.com/office/drawing/2014/main" id="{1D450F8E-1A72-4065-89F3-DEA6046F15E9}"/>
              </a:ext>
            </a:extLst>
          </p:cNvPr>
          <p:cNvSpPr/>
          <p:nvPr/>
        </p:nvSpPr>
        <p:spPr>
          <a:xfrm>
            <a:off x="0" y="1739880"/>
            <a:ext cx="12191760" cy="5117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pic>
        <p:nvPicPr>
          <p:cNvPr id="9" name="Content Placeholder 3" descr="basic.net.random2.png">
            <a:extLst>
              <a:ext uri="{FF2B5EF4-FFF2-40B4-BE49-F238E27FC236}">
                <a16:creationId xmlns:a16="http://schemas.microsoft.com/office/drawing/2014/main" id="{03894A4D-E4DA-45D3-956C-5D939DBFD83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631016" y="2120453"/>
            <a:ext cx="6508377" cy="4216659"/>
          </a:xfrm>
          <a:prstGeom prst="rect">
            <a:avLst/>
          </a:prstGeom>
        </p:spPr>
      </p:pic>
      <p:sp>
        <p:nvSpPr>
          <p:cNvPr id="8" name="Rectangle 7">
            <a:extLst>
              <a:ext uri="{FF2B5EF4-FFF2-40B4-BE49-F238E27FC236}">
                <a16:creationId xmlns:a16="http://schemas.microsoft.com/office/drawing/2014/main" id="{D2BA4AF1-5069-4D5C-A5E5-BF97A0748E12}"/>
              </a:ext>
            </a:extLst>
          </p:cNvPr>
          <p:cNvSpPr/>
          <p:nvPr/>
        </p:nvSpPr>
        <p:spPr>
          <a:xfrm>
            <a:off x="0" y="6569431"/>
            <a:ext cx="12202124" cy="325811"/>
          </a:xfrm>
          <a:prstGeom prst="rect">
            <a:avLst/>
          </a:prstGeom>
          <a:solidFill>
            <a:srgbClr val="A1D1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9">
            <a:extLst>
              <a:ext uri="{FF2B5EF4-FFF2-40B4-BE49-F238E27FC236}">
                <a16:creationId xmlns:a16="http://schemas.microsoft.com/office/drawing/2014/main" id="{D4ADBB95-5C62-4F45-93B9-F9B06D72211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47015" y="6621583"/>
            <a:ext cx="1155108" cy="235059"/>
          </a:xfrm>
          <a:prstGeom prst="rect">
            <a:avLst/>
          </a:prstGeom>
        </p:spPr>
      </p:pic>
      <p:sp>
        <p:nvSpPr>
          <p:cNvPr id="11" name="TextBox 10">
            <a:extLst>
              <a:ext uri="{FF2B5EF4-FFF2-40B4-BE49-F238E27FC236}">
                <a16:creationId xmlns:a16="http://schemas.microsoft.com/office/drawing/2014/main" id="{3FC98400-ADB7-46EE-8DCC-D6094B27186F}"/>
              </a:ext>
            </a:extLst>
          </p:cNvPr>
          <p:cNvSpPr txBox="1"/>
          <p:nvPr/>
        </p:nvSpPr>
        <p:spPr>
          <a:xfrm>
            <a:off x="-1" y="6539056"/>
            <a:ext cx="7878871"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spTree>
    <p:extLst>
      <p:ext uri="{BB962C8B-B14F-4D97-AF65-F5344CB8AC3E}">
        <p14:creationId xmlns:p14="http://schemas.microsoft.com/office/powerpoint/2010/main" val="2317739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CustomShape 1"/>
          <p:cNvSpPr/>
          <p:nvPr/>
        </p:nvSpPr>
        <p:spPr>
          <a:xfrm>
            <a:off x="0" y="1739880"/>
            <a:ext cx="12191760" cy="5117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255" name="TextShape 2"/>
          <p:cNvSpPr txBox="1"/>
          <p:nvPr/>
        </p:nvSpPr>
        <p:spPr>
          <a:xfrm>
            <a:off x="1846080" y="466560"/>
            <a:ext cx="8499240" cy="833040"/>
          </a:xfrm>
          <a:prstGeom prst="rect">
            <a:avLst/>
          </a:prstGeom>
          <a:noFill/>
          <a:ln w="0">
            <a:noFill/>
          </a:ln>
        </p:spPr>
        <p:txBody>
          <a:bodyPr anchor="ctr">
            <a:noAutofit/>
          </a:bodyPr>
          <a:lstStyle/>
          <a:p>
            <a:pPr algn="ctr">
              <a:lnSpc>
                <a:spcPct val="90000"/>
              </a:lnSpc>
            </a:pPr>
            <a:r>
              <a:rPr lang="en-US" sz="2800" b="0" strike="noStrike" spc="-1" dirty="0">
                <a:solidFill>
                  <a:srgbClr val="FFFFFF"/>
                </a:solidFill>
                <a:latin typeface="Franklin Gothic Demi"/>
              </a:rPr>
              <a:t>Nodes that are tied can be arranged so they are close to each other</a:t>
            </a:r>
            <a:endParaRPr lang="en-US" sz="2800" b="0" strike="noStrike" spc="-1" dirty="0">
              <a:solidFill>
                <a:srgbClr val="000000"/>
              </a:solidFill>
              <a:latin typeface="Franklin Gothic Book"/>
            </a:endParaRPr>
          </a:p>
        </p:txBody>
      </p:sp>
      <p:pic>
        <p:nvPicPr>
          <p:cNvPr id="256" name="Content Placeholder 3" descr="temp.png"/>
          <p:cNvPicPr/>
          <p:nvPr/>
        </p:nvPicPr>
        <p:blipFill>
          <a:blip r:embed="rId2"/>
          <a:stretch/>
        </p:blipFill>
        <p:spPr>
          <a:xfrm>
            <a:off x="3375360" y="1825560"/>
            <a:ext cx="5440680" cy="4350960"/>
          </a:xfrm>
          <a:prstGeom prst="rect">
            <a:avLst/>
          </a:prstGeom>
          <a:ln w="0">
            <a:noFill/>
          </a:ln>
        </p:spPr>
      </p:pic>
      <p:sp>
        <p:nvSpPr>
          <p:cNvPr id="5" name="Rectangle 4">
            <a:extLst>
              <a:ext uri="{FF2B5EF4-FFF2-40B4-BE49-F238E27FC236}">
                <a16:creationId xmlns:a16="http://schemas.microsoft.com/office/drawing/2014/main" id="{9280F275-CDA1-4BDA-B23D-1F8A609D83F3}"/>
              </a:ext>
            </a:extLst>
          </p:cNvPr>
          <p:cNvSpPr/>
          <p:nvPr/>
        </p:nvSpPr>
        <p:spPr>
          <a:xfrm>
            <a:off x="0" y="6569431"/>
            <a:ext cx="12202124" cy="325811"/>
          </a:xfrm>
          <a:prstGeom prst="rect">
            <a:avLst/>
          </a:prstGeom>
          <a:solidFill>
            <a:srgbClr val="A1D1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6" name="Picture 5">
            <a:extLst>
              <a:ext uri="{FF2B5EF4-FFF2-40B4-BE49-F238E27FC236}">
                <a16:creationId xmlns:a16="http://schemas.microsoft.com/office/drawing/2014/main" id="{350A64E7-1405-431E-A4F4-21C9945F942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47015" y="6621583"/>
            <a:ext cx="1155108" cy="235059"/>
          </a:xfrm>
          <a:prstGeom prst="rect">
            <a:avLst/>
          </a:prstGeom>
        </p:spPr>
      </p:pic>
      <p:sp>
        <p:nvSpPr>
          <p:cNvPr id="7" name="TextBox 6">
            <a:extLst>
              <a:ext uri="{FF2B5EF4-FFF2-40B4-BE49-F238E27FC236}">
                <a16:creationId xmlns:a16="http://schemas.microsoft.com/office/drawing/2014/main" id="{4F635202-8903-45AD-82ED-09319BACAB35}"/>
              </a:ext>
            </a:extLst>
          </p:cNvPr>
          <p:cNvSpPr txBox="1"/>
          <p:nvPr/>
        </p:nvSpPr>
        <p:spPr>
          <a:xfrm>
            <a:off x="-1" y="6539056"/>
            <a:ext cx="7878871"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spTree>
    <p:extLst>
      <p:ext uri="{BB962C8B-B14F-4D97-AF65-F5344CB8AC3E}">
        <p14:creationId xmlns:p14="http://schemas.microsoft.com/office/powerpoint/2010/main" val="1174617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CustomShape 1"/>
          <p:cNvSpPr/>
          <p:nvPr/>
        </p:nvSpPr>
        <p:spPr>
          <a:xfrm>
            <a:off x="0" y="1739880"/>
            <a:ext cx="12191760" cy="5117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258" name="TextShape 2"/>
          <p:cNvSpPr txBox="1"/>
          <p:nvPr/>
        </p:nvSpPr>
        <p:spPr>
          <a:xfrm>
            <a:off x="1846080" y="466560"/>
            <a:ext cx="8499240" cy="833040"/>
          </a:xfrm>
          <a:prstGeom prst="rect">
            <a:avLst/>
          </a:prstGeom>
          <a:noFill/>
          <a:ln w="0">
            <a:noFill/>
          </a:ln>
        </p:spPr>
        <p:txBody>
          <a:bodyPr anchor="ctr">
            <a:noAutofit/>
          </a:bodyPr>
          <a:lstStyle/>
          <a:p>
            <a:pPr algn="ctr">
              <a:lnSpc>
                <a:spcPct val="90000"/>
              </a:lnSpc>
            </a:pPr>
            <a:r>
              <a:rPr lang="en-US" sz="2800" b="0" strike="noStrike" spc="-1">
                <a:solidFill>
                  <a:srgbClr val="FFFFFF"/>
                </a:solidFill>
                <a:latin typeface="Franklin Gothic Demi"/>
              </a:rPr>
              <a:t>Once arranged nodes exhibit properties:</a:t>
            </a:r>
            <a:br/>
            <a:r>
              <a:rPr lang="en-US" sz="2800" b="1" strike="noStrike" spc="-1">
                <a:solidFill>
                  <a:srgbClr val="FF0000"/>
                </a:solidFill>
                <a:latin typeface="Franklin Gothic Demi"/>
              </a:rPr>
              <a:t>Degree centrality </a:t>
            </a:r>
            <a:r>
              <a:rPr lang="en-US" sz="2800" b="0" strike="noStrike" spc="-1">
                <a:solidFill>
                  <a:srgbClr val="FFFFFF"/>
                </a:solidFill>
                <a:latin typeface="Franklin Gothic Demi"/>
              </a:rPr>
              <a:t>reflects direct ties</a:t>
            </a:r>
            <a:endParaRPr lang="en-US" sz="2800" b="0" strike="noStrike" spc="-1">
              <a:solidFill>
                <a:srgbClr val="000000"/>
              </a:solidFill>
              <a:latin typeface="Franklin Gothic Book"/>
            </a:endParaRPr>
          </a:p>
        </p:txBody>
      </p:sp>
      <p:pic>
        <p:nvPicPr>
          <p:cNvPr id="259" name="Content Placeholder 3"/>
          <p:cNvPicPr/>
          <p:nvPr/>
        </p:nvPicPr>
        <p:blipFill>
          <a:blip r:embed="rId3"/>
          <a:stretch/>
        </p:blipFill>
        <p:spPr>
          <a:xfrm>
            <a:off x="3375360" y="1825560"/>
            <a:ext cx="5440680" cy="4350960"/>
          </a:xfrm>
          <a:prstGeom prst="rect">
            <a:avLst/>
          </a:prstGeom>
          <a:ln w="0">
            <a:noFill/>
          </a:ln>
        </p:spPr>
      </p:pic>
      <p:sp>
        <p:nvSpPr>
          <p:cNvPr id="5" name="Rectangle 4">
            <a:extLst>
              <a:ext uri="{FF2B5EF4-FFF2-40B4-BE49-F238E27FC236}">
                <a16:creationId xmlns:a16="http://schemas.microsoft.com/office/drawing/2014/main" id="{443C5989-EB7A-4485-8535-6CFDCC2F17FD}"/>
              </a:ext>
            </a:extLst>
          </p:cNvPr>
          <p:cNvSpPr/>
          <p:nvPr/>
        </p:nvSpPr>
        <p:spPr>
          <a:xfrm>
            <a:off x="0" y="6569431"/>
            <a:ext cx="12202124" cy="325811"/>
          </a:xfrm>
          <a:prstGeom prst="rect">
            <a:avLst/>
          </a:prstGeom>
          <a:solidFill>
            <a:srgbClr val="A1D1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6" name="Picture 5">
            <a:extLst>
              <a:ext uri="{FF2B5EF4-FFF2-40B4-BE49-F238E27FC236}">
                <a16:creationId xmlns:a16="http://schemas.microsoft.com/office/drawing/2014/main" id="{E1711CF0-26C6-44EE-A54B-C196328624C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47015" y="6621583"/>
            <a:ext cx="1155108" cy="235059"/>
          </a:xfrm>
          <a:prstGeom prst="rect">
            <a:avLst/>
          </a:prstGeom>
        </p:spPr>
      </p:pic>
      <p:sp>
        <p:nvSpPr>
          <p:cNvPr id="7" name="TextBox 6">
            <a:extLst>
              <a:ext uri="{FF2B5EF4-FFF2-40B4-BE49-F238E27FC236}">
                <a16:creationId xmlns:a16="http://schemas.microsoft.com/office/drawing/2014/main" id="{EE221400-02A4-42ED-8DB5-B04DFC47E2E7}"/>
              </a:ext>
            </a:extLst>
          </p:cNvPr>
          <p:cNvSpPr txBox="1"/>
          <p:nvPr/>
        </p:nvSpPr>
        <p:spPr>
          <a:xfrm>
            <a:off x="-1" y="6539056"/>
            <a:ext cx="7878871"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spTree>
    <p:extLst>
      <p:ext uri="{BB962C8B-B14F-4D97-AF65-F5344CB8AC3E}">
        <p14:creationId xmlns:p14="http://schemas.microsoft.com/office/powerpoint/2010/main" val="3069493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CustomShape 1"/>
          <p:cNvSpPr/>
          <p:nvPr/>
        </p:nvSpPr>
        <p:spPr>
          <a:xfrm>
            <a:off x="0" y="1739880"/>
            <a:ext cx="12191760" cy="5117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261" name="TextShape 2"/>
          <p:cNvSpPr txBox="1"/>
          <p:nvPr/>
        </p:nvSpPr>
        <p:spPr>
          <a:xfrm>
            <a:off x="1846080" y="466560"/>
            <a:ext cx="8499240" cy="833040"/>
          </a:xfrm>
          <a:prstGeom prst="rect">
            <a:avLst/>
          </a:prstGeom>
          <a:noFill/>
          <a:ln w="0">
            <a:noFill/>
          </a:ln>
        </p:spPr>
        <p:txBody>
          <a:bodyPr anchor="ctr">
            <a:normAutofit fontScale="97000"/>
          </a:bodyPr>
          <a:lstStyle/>
          <a:p>
            <a:pPr algn="ctr">
              <a:lnSpc>
                <a:spcPct val="90000"/>
              </a:lnSpc>
            </a:pPr>
            <a:r>
              <a:rPr lang="en-US" sz="3600" b="1" strike="noStrike" spc="-1">
                <a:solidFill>
                  <a:srgbClr val="FF0000"/>
                </a:solidFill>
                <a:latin typeface="Franklin Gothic Demi"/>
              </a:rPr>
              <a:t>Betweenness centrality </a:t>
            </a:r>
            <a:r>
              <a:rPr lang="en-US" sz="3600" b="0" strike="noStrike" spc="-1">
                <a:solidFill>
                  <a:srgbClr val="FFFFFF"/>
                </a:solidFill>
                <a:latin typeface="Franklin Gothic Demi"/>
              </a:rPr>
              <a:t>reflects brokering</a:t>
            </a:r>
            <a:endParaRPr lang="en-US" sz="3600" b="0" strike="noStrike" spc="-1">
              <a:solidFill>
                <a:srgbClr val="000000"/>
              </a:solidFill>
              <a:latin typeface="Franklin Gothic Book"/>
            </a:endParaRPr>
          </a:p>
        </p:txBody>
      </p:sp>
      <p:pic>
        <p:nvPicPr>
          <p:cNvPr id="262" name="Content Placeholder 3"/>
          <p:cNvPicPr/>
          <p:nvPr/>
        </p:nvPicPr>
        <p:blipFill>
          <a:blip r:embed="rId2"/>
          <a:stretch/>
        </p:blipFill>
        <p:spPr>
          <a:xfrm>
            <a:off x="3375360" y="1825560"/>
            <a:ext cx="5440680" cy="4350960"/>
          </a:xfrm>
          <a:prstGeom prst="rect">
            <a:avLst/>
          </a:prstGeom>
          <a:ln w="0">
            <a:noFill/>
          </a:ln>
        </p:spPr>
      </p:pic>
      <p:sp>
        <p:nvSpPr>
          <p:cNvPr id="5" name="Rectangle 4">
            <a:extLst>
              <a:ext uri="{FF2B5EF4-FFF2-40B4-BE49-F238E27FC236}">
                <a16:creationId xmlns:a16="http://schemas.microsoft.com/office/drawing/2014/main" id="{B2CF0681-90FE-4DDC-B746-457D61E78A4E}"/>
              </a:ext>
            </a:extLst>
          </p:cNvPr>
          <p:cNvSpPr/>
          <p:nvPr/>
        </p:nvSpPr>
        <p:spPr>
          <a:xfrm>
            <a:off x="0" y="6569431"/>
            <a:ext cx="12202124" cy="325811"/>
          </a:xfrm>
          <a:prstGeom prst="rect">
            <a:avLst/>
          </a:prstGeom>
          <a:solidFill>
            <a:srgbClr val="A1D1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6" name="Picture 5">
            <a:extLst>
              <a:ext uri="{FF2B5EF4-FFF2-40B4-BE49-F238E27FC236}">
                <a16:creationId xmlns:a16="http://schemas.microsoft.com/office/drawing/2014/main" id="{DD4446E1-0182-44CF-B11A-6B7078A1BE5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47015" y="6621583"/>
            <a:ext cx="1155108" cy="235059"/>
          </a:xfrm>
          <a:prstGeom prst="rect">
            <a:avLst/>
          </a:prstGeom>
        </p:spPr>
      </p:pic>
      <p:sp>
        <p:nvSpPr>
          <p:cNvPr id="7" name="TextBox 6">
            <a:extLst>
              <a:ext uri="{FF2B5EF4-FFF2-40B4-BE49-F238E27FC236}">
                <a16:creationId xmlns:a16="http://schemas.microsoft.com/office/drawing/2014/main" id="{62254F36-BA28-4240-9F88-5FD63239678E}"/>
              </a:ext>
            </a:extLst>
          </p:cNvPr>
          <p:cNvSpPr txBox="1"/>
          <p:nvPr/>
        </p:nvSpPr>
        <p:spPr>
          <a:xfrm>
            <a:off x="-1" y="6539056"/>
            <a:ext cx="7878871"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spTree>
    <p:extLst>
      <p:ext uri="{BB962C8B-B14F-4D97-AF65-F5344CB8AC3E}">
        <p14:creationId xmlns:p14="http://schemas.microsoft.com/office/powerpoint/2010/main" val="3910089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2E0FB6-4426-4DC6-81C0-345C0A17E933}"/>
              </a:ext>
            </a:extLst>
          </p:cNvPr>
          <p:cNvSpPr>
            <a:spLocks noGrp="1"/>
          </p:cNvSpPr>
          <p:nvPr>
            <p:ph idx="4294967295"/>
          </p:nvPr>
        </p:nvSpPr>
        <p:spPr>
          <a:xfrm>
            <a:off x="1202182" y="2007020"/>
            <a:ext cx="10058400" cy="4022725"/>
          </a:xfrm>
        </p:spPr>
        <p:txBody>
          <a:bodyPr>
            <a:normAutofit fontScale="92500" lnSpcReduction="20000"/>
          </a:bodyPr>
          <a:lstStyle/>
          <a:p>
            <a:pPr marL="0" indent="0">
              <a:buNone/>
            </a:pPr>
            <a:r>
              <a:rPr lang="en-US" dirty="0"/>
              <a:t> </a:t>
            </a:r>
            <a:endParaRPr lang="en-US" i="1" dirty="0"/>
          </a:p>
          <a:p>
            <a:pPr marL="0" indent="0">
              <a:buNone/>
            </a:pPr>
            <a:r>
              <a:rPr lang="en-US" sz="4000" dirty="0">
                <a:latin typeface="Franklin Gothic Book" panose="020B0503020102020204" pitchFamily="34" charset="0"/>
              </a:rPr>
              <a:t>Research involving researchers from two or more disciplines</a:t>
            </a:r>
          </a:p>
          <a:p>
            <a:pPr marL="0" indent="0">
              <a:buNone/>
            </a:pPr>
            <a:endParaRPr lang="en-US" sz="4000" dirty="0">
              <a:latin typeface="Franklin Gothic Book" panose="020B0503020102020204" pitchFamily="34" charset="0"/>
            </a:endParaRPr>
          </a:p>
          <a:p>
            <a:pPr marL="0" indent="0">
              <a:buNone/>
            </a:pPr>
            <a:r>
              <a:rPr lang="en-US" sz="4000" dirty="0">
                <a:latin typeface="Franklin Gothic Book" panose="020B0503020102020204" pitchFamily="34" charset="0"/>
              </a:rPr>
              <a:t>Disciplines tend to reflect college and departmental administrative boundaries</a:t>
            </a:r>
          </a:p>
          <a:p>
            <a:pPr marL="0" indent="0">
              <a:buNone/>
            </a:pPr>
            <a:endParaRPr lang="en-US" sz="4000" dirty="0">
              <a:latin typeface="Franklin Gothic Book" panose="020B0503020102020204" pitchFamily="34" charset="0"/>
            </a:endParaRPr>
          </a:p>
          <a:p>
            <a:pPr marL="0" indent="0">
              <a:buNone/>
            </a:pPr>
            <a:r>
              <a:rPr lang="en-US" sz="4000" dirty="0">
                <a:latin typeface="Franklin Gothic Book" panose="020B0503020102020204" pitchFamily="34" charset="0"/>
              </a:rPr>
              <a:t>Breaking down silos</a:t>
            </a:r>
          </a:p>
        </p:txBody>
      </p:sp>
      <p:sp>
        <p:nvSpPr>
          <p:cNvPr id="22" name="Rectangle 21">
            <a:extLst>
              <a:ext uri="{FF2B5EF4-FFF2-40B4-BE49-F238E27FC236}">
                <a16:creationId xmlns:a16="http://schemas.microsoft.com/office/drawing/2014/main" id="{22D0F95E-E244-4E35-AC9F-32035D43420C}"/>
              </a:ext>
            </a:extLst>
          </p:cNvPr>
          <p:cNvSpPr/>
          <p:nvPr/>
        </p:nvSpPr>
        <p:spPr>
          <a:xfrm>
            <a:off x="-13412" y="-5965"/>
            <a:ext cx="12205412" cy="1713580"/>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2E1F46D-624A-47D2-A6C2-3F730F250260}"/>
              </a:ext>
            </a:extLst>
          </p:cNvPr>
          <p:cNvSpPr/>
          <p:nvPr/>
        </p:nvSpPr>
        <p:spPr>
          <a:xfrm>
            <a:off x="1659382" y="466104"/>
            <a:ext cx="9144000"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What is cross disciplinary research?</a:t>
            </a:r>
            <a:endPar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24" name="Rectangle 23">
            <a:extLst>
              <a:ext uri="{FF2B5EF4-FFF2-40B4-BE49-F238E27FC236}">
                <a16:creationId xmlns:a16="http://schemas.microsoft.com/office/drawing/2014/main" id="{97DA986C-1E63-4F4B-9991-FEB8644CC626}"/>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B38EF9E2-9DBF-476E-A991-B27DE559518D}"/>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26" name="Picture 25">
            <a:extLst>
              <a:ext uri="{FF2B5EF4-FFF2-40B4-BE49-F238E27FC236}">
                <a16:creationId xmlns:a16="http://schemas.microsoft.com/office/drawing/2014/main" id="{FB36B5F9-5A65-47AE-B209-EBA0F18FA73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934046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CustomShape 1"/>
          <p:cNvSpPr/>
          <p:nvPr/>
        </p:nvSpPr>
        <p:spPr>
          <a:xfrm>
            <a:off x="0" y="1739880"/>
            <a:ext cx="12191760" cy="5117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264" name="TextShape 2"/>
          <p:cNvSpPr txBox="1"/>
          <p:nvPr/>
        </p:nvSpPr>
        <p:spPr>
          <a:xfrm>
            <a:off x="1846080" y="466560"/>
            <a:ext cx="8499240" cy="833040"/>
          </a:xfrm>
          <a:prstGeom prst="rect">
            <a:avLst/>
          </a:prstGeom>
          <a:noFill/>
          <a:ln w="0">
            <a:noFill/>
          </a:ln>
        </p:spPr>
        <p:txBody>
          <a:bodyPr anchor="ctr">
            <a:normAutofit/>
          </a:bodyPr>
          <a:lstStyle/>
          <a:p>
            <a:pPr algn="ctr">
              <a:lnSpc>
                <a:spcPct val="90000"/>
              </a:lnSpc>
            </a:pPr>
            <a:r>
              <a:rPr lang="en-US" sz="3600" b="0" strike="noStrike" spc="-1">
                <a:solidFill>
                  <a:srgbClr val="FFFFFF"/>
                </a:solidFill>
                <a:latin typeface="Franklin Gothic Demi"/>
              </a:rPr>
              <a:t>We can also detect </a:t>
            </a:r>
            <a:r>
              <a:rPr lang="en-US" sz="3600" b="1" strike="noStrike" spc="-1">
                <a:solidFill>
                  <a:srgbClr val="FF0000"/>
                </a:solidFill>
                <a:latin typeface="Franklin Gothic Demi"/>
              </a:rPr>
              <a:t>communities</a:t>
            </a:r>
            <a:endParaRPr lang="en-US" sz="3600" b="0" strike="noStrike" spc="-1">
              <a:solidFill>
                <a:srgbClr val="000000"/>
              </a:solidFill>
              <a:latin typeface="Franklin Gothic Book"/>
            </a:endParaRPr>
          </a:p>
        </p:txBody>
      </p:sp>
      <p:pic>
        <p:nvPicPr>
          <p:cNvPr id="265" name="Content Placeholder 3"/>
          <p:cNvPicPr/>
          <p:nvPr/>
        </p:nvPicPr>
        <p:blipFill>
          <a:blip r:embed="rId2"/>
          <a:stretch/>
        </p:blipFill>
        <p:spPr>
          <a:xfrm>
            <a:off x="3375360" y="1825560"/>
            <a:ext cx="5440680" cy="4350960"/>
          </a:xfrm>
          <a:prstGeom prst="rect">
            <a:avLst/>
          </a:prstGeom>
          <a:ln w="0">
            <a:noFill/>
          </a:ln>
        </p:spPr>
      </p:pic>
      <p:sp>
        <p:nvSpPr>
          <p:cNvPr id="5" name="Rectangle 4">
            <a:extLst>
              <a:ext uri="{FF2B5EF4-FFF2-40B4-BE49-F238E27FC236}">
                <a16:creationId xmlns:a16="http://schemas.microsoft.com/office/drawing/2014/main" id="{B106D38F-24BA-442B-A8B3-3365F4080644}"/>
              </a:ext>
            </a:extLst>
          </p:cNvPr>
          <p:cNvSpPr/>
          <p:nvPr/>
        </p:nvSpPr>
        <p:spPr>
          <a:xfrm>
            <a:off x="0" y="6569431"/>
            <a:ext cx="12202124" cy="325811"/>
          </a:xfrm>
          <a:prstGeom prst="rect">
            <a:avLst/>
          </a:prstGeom>
          <a:solidFill>
            <a:srgbClr val="A1D1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6" name="Picture 5">
            <a:extLst>
              <a:ext uri="{FF2B5EF4-FFF2-40B4-BE49-F238E27FC236}">
                <a16:creationId xmlns:a16="http://schemas.microsoft.com/office/drawing/2014/main" id="{5F0D431D-F8B0-4BB3-BBC0-FD1F04E7E28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47015" y="6621583"/>
            <a:ext cx="1155108" cy="235059"/>
          </a:xfrm>
          <a:prstGeom prst="rect">
            <a:avLst/>
          </a:prstGeom>
        </p:spPr>
      </p:pic>
      <p:sp>
        <p:nvSpPr>
          <p:cNvPr id="7" name="TextBox 6">
            <a:extLst>
              <a:ext uri="{FF2B5EF4-FFF2-40B4-BE49-F238E27FC236}">
                <a16:creationId xmlns:a16="http://schemas.microsoft.com/office/drawing/2014/main" id="{9B724985-66EC-47BD-8566-B0131E6ECE37}"/>
              </a:ext>
            </a:extLst>
          </p:cNvPr>
          <p:cNvSpPr txBox="1"/>
          <p:nvPr/>
        </p:nvSpPr>
        <p:spPr>
          <a:xfrm>
            <a:off x="-1" y="6539056"/>
            <a:ext cx="7878871"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spTree>
    <p:extLst>
      <p:ext uri="{BB962C8B-B14F-4D97-AF65-F5344CB8AC3E}">
        <p14:creationId xmlns:p14="http://schemas.microsoft.com/office/powerpoint/2010/main" val="637477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CustomShape 1"/>
          <p:cNvSpPr/>
          <p:nvPr/>
        </p:nvSpPr>
        <p:spPr>
          <a:xfrm>
            <a:off x="0" y="1739880"/>
            <a:ext cx="12191760" cy="5117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267" name="TextShape 2"/>
          <p:cNvSpPr txBox="1"/>
          <p:nvPr/>
        </p:nvSpPr>
        <p:spPr>
          <a:xfrm>
            <a:off x="1846080" y="466560"/>
            <a:ext cx="8499240" cy="833040"/>
          </a:xfrm>
          <a:prstGeom prst="rect">
            <a:avLst/>
          </a:prstGeom>
          <a:noFill/>
          <a:ln w="0">
            <a:noFill/>
          </a:ln>
        </p:spPr>
        <p:txBody>
          <a:bodyPr anchor="ctr">
            <a:noAutofit/>
          </a:bodyPr>
          <a:lstStyle/>
          <a:p>
            <a:pPr algn="ctr">
              <a:lnSpc>
                <a:spcPct val="90000"/>
              </a:lnSpc>
            </a:pPr>
            <a:r>
              <a:rPr lang="en-US" sz="4400" b="0" strike="noStrike" spc="-1" dirty="0">
                <a:solidFill>
                  <a:srgbClr val="FFFFFF"/>
                </a:solidFill>
                <a:latin typeface="Franklin Gothic Demi"/>
              </a:rPr>
              <a:t>Nodes at UF can be authors</a:t>
            </a:r>
            <a:endParaRPr lang="en-US" sz="4400" b="0" strike="noStrike" spc="-1" dirty="0">
              <a:solidFill>
                <a:srgbClr val="000000"/>
              </a:solidFill>
              <a:latin typeface="Franklin Gothic Book"/>
            </a:endParaRPr>
          </a:p>
        </p:txBody>
      </p:sp>
      <p:pic>
        <p:nvPicPr>
          <p:cNvPr id="268" name="Content Placeholder 3"/>
          <p:cNvPicPr/>
          <p:nvPr/>
        </p:nvPicPr>
        <p:blipFill>
          <a:blip r:embed="rId2"/>
          <a:stretch/>
        </p:blipFill>
        <p:spPr>
          <a:xfrm>
            <a:off x="3376800" y="1825560"/>
            <a:ext cx="5437800" cy="4350960"/>
          </a:xfrm>
          <a:prstGeom prst="rect">
            <a:avLst/>
          </a:prstGeom>
          <a:ln w="0">
            <a:noFill/>
          </a:ln>
        </p:spPr>
      </p:pic>
      <p:sp>
        <p:nvSpPr>
          <p:cNvPr id="5" name="Rectangle 4">
            <a:extLst>
              <a:ext uri="{FF2B5EF4-FFF2-40B4-BE49-F238E27FC236}">
                <a16:creationId xmlns:a16="http://schemas.microsoft.com/office/drawing/2014/main" id="{2DF49C0E-5D2D-4F74-86B6-3C41E8CD05D1}"/>
              </a:ext>
            </a:extLst>
          </p:cNvPr>
          <p:cNvSpPr/>
          <p:nvPr/>
        </p:nvSpPr>
        <p:spPr>
          <a:xfrm>
            <a:off x="0" y="6569431"/>
            <a:ext cx="12202124" cy="325811"/>
          </a:xfrm>
          <a:prstGeom prst="rect">
            <a:avLst/>
          </a:prstGeom>
          <a:solidFill>
            <a:srgbClr val="A1D1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6" name="Picture 5">
            <a:extLst>
              <a:ext uri="{FF2B5EF4-FFF2-40B4-BE49-F238E27FC236}">
                <a16:creationId xmlns:a16="http://schemas.microsoft.com/office/drawing/2014/main" id="{24F4E94F-2506-493A-A3EE-486A53C91C5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47015" y="6621583"/>
            <a:ext cx="1155108" cy="235059"/>
          </a:xfrm>
          <a:prstGeom prst="rect">
            <a:avLst/>
          </a:prstGeom>
        </p:spPr>
      </p:pic>
      <p:sp>
        <p:nvSpPr>
          <p:cNvPr id="7" name="TextBox 6">
            <a:extLst>
              <a:ext uri="{FF2B5EF4-FFF2-40B4-BE49-F238E27FC236}">
                <a16:creationId xmlns:a16="http://schemas.microsoft.com/office/drawing/2014/main" id="{0A34394D-9C62-4EEE-A708-0F0BE9EA53FF}"/>
              </a:ext>
            </a:extLst>
          </p:cNvPr>
          <p:cNvSpPr txBox="1"/>
          <p:nvPr/>
        </p:nvSpPr>
        <p:spPr>
          <a:xfrm>
            <a:off x="-1" y="6539056"/>
            <a:ext cx="7878871"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spTree>
    <p:extLst>
      <p:ext uri="{BB962C8B-B14F-4D97-AF65-F5344CB8AC3E}">
        <p14:creationId xmlns:p14="http://schemas.microsoft.com/office/powerpoint/2010/main" val="38616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93D2EDAF-DCED-4146-9DA1-5AB1B85C3B64}"/>
              </a:ext>
            </a:extLst>
          </p:cNvPr>
          <p:cNvSpPr/>
          <p:nvPr/>
        </p:nvSpPr>
        <p:spPr>
          <a:xfrm>
            <a:off x="120" y="1723927"/>
            <a:ext cx="12191760" cy="5117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 name="Title 1">
            <a:extLst>
              <a:ext uri="{FF2B5EF4-FFF2-40B4-BE49-F238E27FC236}">
                <a16:creationId xmlns:a16="http://schemas.microsoft.com/office/drawing/2014/main" id="{B7F53E73-4740-4299-A2DF-94E1537C36EF}"/>
              </a:ext>
            </a:extLst>
          </p:cNvPr>
          <p:cNvSpPr>
            <a:spLocks noGrp="1"/>
          </p:cNvSpPr>
          <p:nvPr>
            <p:ph type="title"/>
          </p:nvPr>
        </p:nvSpPr>
        <p:spPr>
          <a:xfrm>
            <a:off x="4194495" y="166736"/>
            <a:ext cx="7158825" cy="1325160"/>
          </a:xfrm>
        </p:spPr>
        <p:txBody>
          <a:bodyPr/>
          <a:lstStyle/>
          <a:p>
            <a:r>
              <a:rPr lang="en-US" dirty="0">
                <a:solidFill>
                  <a:schemeClr val="bg1"/>
                </a:solidFill>
                <a:latin typeface="Franklin Gothic Demi" panose="020B0703020102020204" pitchFamily="34" charset="0"/>
              </a:rPr>
              <a:t>…or grantees</a:t>
            </a:r>
          </a:p>
        </p:txBody>
      </p:sp>
      <p:pic>
        <p:nvPicPr>
          <p:cNvPr id="5" name="Content Placeholder 3">
            <a:extLst>
              <a:ext uri="{FF2B5EF4-FFF2-40B4-BE49-F238E27FC236}">
                <a16:creationId xmlns:a16="http://schemas.microsoft.com/office/drawing/2014/main" id="{C7847D13-A439-4499-B895-59654F90E73C}"/>
              </a:ext>
            </a:extLst>
          </p:cNvPr>
          <p:cNvPicPr>
            <a:picLocks noGrp="1" noChangeAspect="1"/>
          </p:cNvPicPr>
          <p:nvPr>
            <p:ph idx="1"/>
          </p:nvPr>
        </p:nvPicPr>
        <p:blipFill rotWithShape="1">
          <a:blip r:embed="rId2" cstate="screen">
            <a:extLst>
              <a:ext uri="{28A0092B-C50C-407E-A947-70E740481C1C}">
                <a14:useLocalDpi xmlns:a14="http://schemas.microsoft.com/office/drawing/2010/main" val="0"/>
              </a:ext>
            </a:extLst>
          </a:blip>
          <a:srcRect/>
          <a:stretch/>
        </p:blipFill>
        <p:spPr>
          <a:xfrm>
            <a:off x="3901275" y="2019826"/>
            <a:ext cx="4389450" cy="4525962"/>
          </a:xfrm>
          <a:prstGeom prst="rect">
            <a:avLst/>
          </a:prstGeom>
        </p:spPr>
      </p:pic>
      <p:sp>
        <p:nvSpPr>
          <p:cNvPr id="7" name="Rectangle 6">
            <a:extLst>
              <a:ext uri="{FF2B5EF4-FFF2-40B4-BE49-F238E27FC236}">
                <a16:creationId xmlns:a16="http://schemas.microsoft.com/office/drawing/2014/main" id="{C9B1B687-4AA2-44AB-8FB6-D3A0EB5E8F7A}"/>
              </a:ext>
            </a:extLst>
          </p:cNvPr>
          <p:cNvSpPr/>
          <p:nvPr/>
        </p:nvSpPr>
        <p:spPr>
          <a:xfrm>
            <a:off x="0" y="6569431"/>
            <a:ext cx="12202124" cy="325811"/>
          </a:xfrm>
          <a:prstGeom prst="rect">
            <a:avLst/>
          </a:prstGeom>
          <a:solidFill>
            <a:srgbClr val="A1D1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8" name="Picture 7">
            <a:extLst>
              <a:ext uri="{FF2B5EF4-FFF2-40B4-BE49-F238E27FC236}">
                <a16:creationId xmlns:a16="http://schemas.microsoft.com/office/drawing/2014/main" id="{D719178C-2453-40E6-B0C9-22329139B1A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47015" y="6621583"/>
            <a:ext cx="1155108" cy="235059"/>
          </a:xfrm>
          <a:prstGeom prst="rect">
            <a:avLst/>
          </a:prstGeom>
        </p:spPr>
      </p:pic>
      <p:sp>
        <p:nvSpPr>
          <p:cNvPr id="9" name="TextBox 8">
            <a:extLst>
              <a:ext uri="{FF2B5EF4-FFF2-40B4-BE49-F238E27FC236}">
                <a16:creationId xmlns:a16="http://schemas.microsoft.com/office/drawing/2014/main" id="{86EFE6DA-9FA8-4146-9C91-9D481355C9E9}"/>
              </a:ext>
            </a:extLst>
          </p:cNvPr>
          <p:cNvSpPr txBox="1"/>
          <p:nvPr/>
        </p:nvSpPr>
        <p:spPr>
          <a:xfrm>
            <a:off x="-1" y="6539056"/>
            <a:ext cx="7878871"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spTree>
    <p:extLst>
      <p:ext uri="{BB962C8B-B14F-4D97-AF65-F5344CB8AC3E}">
        <p14:creationId xmlns:p14="http://schemas.microsoft.com/office/powerpoint/2010/main" val="726473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CustomShape 1"/>
          <p:cNvSpPr/>
          <p:nvPr/>
        </p:nvSpPr>
        <p:spPr>
          <a:xfrm>
            <a:off x="0" y="1739880"/>
            <a:ext cx="12191760" cy="5117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270" name="TextShape 2"/>
          <p:cNvSpPr txBox="1"/>
          <p:nvPr/>
        </p:nvSpPr>
        <p:spPr>
          <a:xfrm>
            <a:off x="1846080" y="466560"/>
            <a:ext cx="8499240" cy="833040"/>
          </a:xfrm>
          <a:prstGeom prst="rect">
            <a:avLst/>
          </a:prstGeom>
          <a:noFill/>
          <a:ln w="0">
            <a:noFill/>
          </a:ln>
        </p:spPr>
        <p:txBody>
          <a:bodyPr anchor="ctr">
            <a:normAutofit fontScale="93500"/>
          </a:bodyPr>
          <a:lstStyle/>
          <a:p>
            <a:pPr algn="ctr">
              <a:lnSpc>
                <a:spcPct val="90000"/>
              </a:lnSpc>
            </a:pPr>
            <a:r>
              <a:rPr lang="en-US" sz="4000" b="0" strike="noStrike" spc="-1">
                <a:solidFill>
                  <a:srgbClr val="FFFFFF"/>
                </a:solidFill>
                <a:latin typeface="Franklin Gothic Demi"/>
              </a:rPr>
              <a:t>Grantees and authors collaborate</a:t>
            </a:r>
            <a:endParaRPr lang="en-US" sz="4000" b="0" strike="noStrike" spc="-1">
              <a:solidFill>
                <a:srgbClr val="000000"/>
              </a:solidFill>
              <a:latin typeface="Franklin Gothic Book"/>
            </a:endParaRPr>
          </a:p>
        </p:txBody>
      </p:sp>
      <p:pic>
        <p:nvPicPr>
          <p:cNvPr id="271" name="Content Placeholder 3"/>
          <p:cNvPicPr/>
          <p:nvPr/>
        </p:nvPicPr>
        <p:blipFill>
          <a:blip r:embed="rId2"/>
          <a:stretch/>
        </p:blipFill>
        <p:spPr>
          <a:xfrm>
            <a:off x="3376800" y="1825560"/>
            <a:ext cx="5437800" cy="4350960"/>
          </a:xfrm>
          <a:prstGeom prst="rect">
            <a:avLst/>
          </a:prstGeom>
          <a:ln w="0">
            <a:noFill/>
          </a:ln>
        </p:spPr>
      </p:pic>
      <p:sp>
        <p:nvSpPr>
          <p:cNvPr id="5" name="Rectangle 4">
            <a:extLst>
              <a:ext uri="{FF2B5EF4-FFF2-40B4-BE49-F238E27FC236}">
                <a16:creationId xmlns:a16="http://schemas.microsoft.com/office/drawing/2014/main" id="{DF51FEFA-956C-4C8A-9542-23974B2C47A5}"/>
              </a:ext>
            </a:extLst>
          </p:cNvPr>
          <p:cNvSpPr/>
          <p:nvPr/>
        </p:nvSpPr>
        <p:spPr>
          <a:xfrm>
            <a:off x="0" y="6569431"/>
            <a:ext cx="12202124" cy="325811"/>
          </a:xfrm>
          <a:prstGeom prst="rect">
            <a:avLst/>
          </a:prstGeom>
          <a:solidFill>
            <a:srgbClr val="A1D1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6" name="Picture 5">
            <a:extLst>
              <a:ext uri="{FF2B5EF4-FFF2-40B4-BE49-F238E27FC236}">
                <a16:creationId xmlns:a16="http://schemas.microsoft.com/office/drawing/2014/main" id="{3189B2EC-BE05-44B5-8D79-C6DD7B6B299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47015" y="6621583"/>
            <a:ext cx="1155108" cy="235059"/>
          </a:xfrm>
          <a:prstGeom prst="rect">
            <a:avLst/>
          </a:prstGeom>
        </p:spPr>
      </p:pic>
      <p:sp>
        <p:nvSpPr>
          <p:cNvPr id="7" name="TextBox 6">
            <a:extLst>
              <a:ext uri="{FF2B5EF4-FFF2-40B4-BE49-F238E27FC236}">
                <a16:creationId xmlns:a16="http://schemas.microsoft.com/office/drawing/2014/main" id="{362FA8D7-340B-482C-A747-12E3883F0657}"/>
              </a:ext>
            </a:extLst>
          </p:cNvPr>
          <p:cNvSpPr txBox="1"/>
          <p:nvPr/>
        </p:nvSpPr>
        <p:spPr>
          <a:xfrm>
            <a:off x="-1" y="6539056"/>
            <a:ext cx="7878871"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spTree>
    <p:extLst>
      <p:ext uri="{BB962C8B-B14F-4D97-AF65-F5344CB8AC3E}">
        <p14:creationId xmlns:p14="http://schemas.microsoft.com/office/powerpoint/2010/main" val="3129255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CustomShape 1"/>
          <p:cNvSpPr/>
          <p:nvPr/>
        </p:nvSpPr>
        <p:spPr>
          <a:xfrm>
            <a:off x="-1" y="1578279"/>
            <a:ext cx="12202125" cy="58246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273" name="TextShape 2"/>
          <p:cNvSpPr txBox="1"/>
          <p:nvPr/>
        </p:nvSpPr>
        <p:spPr>
          <a:xfrm>
            <a:off x="1981380" y="280169"/>
            <a:ext cx="8229240" cy="1142640"/>
          </a:xfrm>
          <a:prstGeom prst="rect">
            <a:avLst/>
          </a:prstGeom>
          <a:noFill/>
          <a:ln w="0">
            <a:noFill/>
          </a:ln>
        </p:spPr>
        <p:txBody>
          <a:bodyPr anchor="ctr">
            <a:normAutofit/>
          </a:bodyPr>
          <a:lstStyle/>
          <a:p>
            <a:pPr algn="ctr">
              <a:lnSpc>
                <a:spcPct val="90000"/>
              </a:lnSpc>
            </a:pPr>
            <a:r>
              <a:rPr lang="en-US" sz="4000" b="0" strike="noStrike" spc="-1" dirty="0">
                <a:solidFill>
                  <a:srgbClr val="FFFFFF"/>
                </a:solidFill>
                <a:latin typeface="Franklin Gothic Demi"/>
              </a:rPr>
              <a:t>…and can be arranged like this</a:t>
            </a:r>
            <a:endParaRPr lang="en-US" sz="4000" b="0" strike="noStrike" spc="-1" dirty="0">
              <a:solidFill>
                <a:srgbClr val="000000"/>
              </a:solidFill>
              <a:latin typeface="Franklin Gothic Book"/>
            </a:endParaRPr>
          </a:p>
        </p:txBody>
      </p:sp>
      <p:grpSp>
        <p:nvGrpSpPr>
          <p:cNvPr id="274" name="Group 3"/>
          <p:cNvGrpSpPr/>
          <p:nvPr/>
        </p:nvGrpSpPr>
        <p:grpSpPr>
          <a:xfrm>
            <a:off x="2753781" y="6218763"/>
            <a:ext cx="6694560" cy="380880"/>
            <a:chOff x="2895480" y="6400800"/>
            <a:chExt cx="6694560" cy="380880"/>
          </a:xfrm>
        </p:grpSpPr>
        <p:sp>
          <p:nvSpPr>
            <p:cNvPr id="275" name="CustomShape 4"/>
            <p:cNvSpPr/>
            <p:nvPr/>
          </p:nvSpPr>
          <p:spPr>
            <a:xfrm>
              <a:off x="2895480" y="6477120"/>
              <a:ext cx="304560" cy="304560"/>
            </a:xfrm>
            <a:prstGeom prst="ellipse">
              <a:avLst/>
            </a:prstGeom>
            <a:solidFill>
              <a:srgbClr val="FF0000"/>
            </a:solidFill>
            <a:ln>
              <a:noFill/>
            </a:ln>
          </p:spPr>
          <p:style>
            <a:lnRef idx="1">
              <a:schemeClr val="accent1"/>
            </a:lnRef>
            <a:fillRef idx="3">
              <a:schemeClr val="accent1"/>
            </a:fillRef>
            <a:effectRef idx="2">
              <a:schemeClr val="accent1"/>
            </a:effectRef>
            <a:fontRef idx="minor"/>
          </p:style>
        </p:sp>
        <p:sp>
          <p:nvSpPr>
            <p:cNvPr id="276" name="CustomShape 5"/>
            <p:cNvSpPr/>
            <p:nvPr/>
          </p:nvSpPr>
          <p:spPr>
            <a:xfrm>
              <a:off x="3126240" y="6412320"/>
              <a:ext cx="226296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dirty="0">
                  <a:solidFill>
                    <a:srgbClr val="000000"/>
                  </a:solidFill>
                  <a:latin typeface="Franklin Gothic Book"/>
                </a:rPr>
                <a:t>Publication author</a:t>
              </a:r>
              <a:endParaRPr lang="en-US" sz="1800" b="0" strike="noStrike" spc="-1" dirty="0">
                <a:latin typeface="Arial"/>
              </a:endParaRPr>
            </a:p>
          </p:txBody>
        </p:sp>
        <p:sp>
          <p:nvSpPr>
            <p:cNvPr id="277" name="CustomShape 6"/>
            <p:cNvSpPr/>
            <p:nvPr/>
          </p:nvSpPr>
          <p:spPr>
            <a:xfrm>
              <a:off x="5703120" y="6477120"/>
              <a:ext cx="304560" cy="304560"/>
            </a:xfrm>
            <a:prstGeom prst="ellipse">
              <a:avLst/>
            </a:prstGeom>
            <a:solidFill>
              <a:srgbClr val="0000FF"/>
            </a:solidFill>
            <a:ln>
              <a:noFill/>
            </a:ln>
          </p:spPr>
          <p:style>
            <a:lnRef idx="1">
              <a:schemeClr val="accent1"/>
            </a:lnRef>
            <a:fillRef idx="3">
              <a:schemeClr val="accent1"/>
            </a:fillRef>
            <a:effectRef idx="2">
              <a:schemeClr val="accent1"/>
            </a:effectRef>
            <a:fontRef idx="minor"/>
          </p:style>
        </p:sp>
        <p:sp>
          <p:nvSpPr>
            <p:cNvPr id="278" name="CustomShape 7"/>
            <p:cNvSpPr/>
            <p:nvPr/>
          </p:nvSpPr>
          <p:spPr>
            <a:xfrm>
              <a:off x="5904720" y="6412320"/>
              <a:ext cx="226584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Franklin Gothic Book"/>
                </a:rPr>
                <a:t>Grant investigator</a:t>
              </a:r>
              <a:endParaRPr lang="en-US" sz="1800" b="0" strike="noStrike" spc="-1">
                <a:latin typeface="Arial"/>
              </a:endParaRPr>
            </a:p>
          </p:txBody>
        </p:sp>
        <p:sp>
          <p:nvSpPr>
            <p:cNvPr id="279" name="CustomShape 8"/>
            <p:cNvSpPr/>
            <p:nvPr/>
          </p:nvSpPr>
          <p:spPr>
            <a:xfrm>
              <a:off x="8534520" y="6465240"/>
              <a:ext cx="304560" cy="304560"/>
            </a:xfrm>
            <a:prstGeom prst="ellipse">
              <a:avLst/>
            </a:prstGeom>
            <a:solidFill>
              <a:schemeClr val="tx1"/>
            </a:solidFill>
            <a:ln>
              <a:noFill/>
            </a:ln>
          </p:spPr>
          <p:style>
            <a:lnRef idx="1">
              <a:schemeClr val="accent1"/>
            </a:lnRef>
            <a:fillRef idx="3">
              <a:schemeClr val="accent1"/>
            </a:fillRef>
            <a:effectRef idx="2">
              <a:schemeClr val="accent1"/>
            </a:effectRef>
            <a:fontRef idx="minor"/>
          </p:style>
        </p:sp>
        <p:sp>
          <p:nvSpPr>
            <p:cNvPr id="280" name="CustomShape 9"/>
            <p:cNvSpPr/>
            <p:nvPr/>
          </p:nvSpPr>
          <p:spPr>
            <a:xfrm>
              <a:off x="8878680" y="6400800"/>
              <a:ext cx="71136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Franklin Gothic Book"/>
                </a:rPr>
                <a:t>Both</a:t>
              </a:r>
              <a:endParaRPr lang="en-US" sz="1800" b="0" strike="noStrike" spc="-1">
                <a:latin typeface="Arial"/>
              </a:endParaRPr>
            </a:p>
          </p:txBody>
        </p:sp>
      </p:grpSp>
      <p:pic>
        <p:nvPicPr>
          <p:cNvPr id="281" name="Picture 10"/>
          <p:cNvPicPr/>
          <p:nvPr/>
        </p:nvPicPr>
        <p:blipFill>
          <a:blip r:embed="rId3"/>
          <a:srcRect t="3415"/>
          <a:stretch/>
        </p:blipFill>
        <p:spPr>
          <a:xfrm>
            <a:off x="1519118" y="1650310"/>
            <a:ext cx="9143640" cy="4592160"/>
          </a:xfrm>
          <a:prstGeom prst="rect">
            <a:avLst/>
          </a:prstGeom>
          <a:ln w="0">
            <a:noFill/>
          </a:ln>
        </p:spPr>
      </p:pic>
      <p:sp>
        <p:nvSpPr>
          <p:cNvPr id="18" name="Rectangle 17">
            <a:extLst>
              <a:ext uri="{FF2B5EF4-FFF2-40B4-BE49-F238E27FC236}">
                <a16:creationId xmlns:a16="http://schemas.microsoft.com/office/drawing/2014/main" id="{5D02BF02-9E67-4269-890A-D7BC88DE49D5}"/>
              </a:ext>
            </a:extLst>
          </p:cNvPr>
          <p:cNvSpPr/>
          <p:nvPr/>
        </p:nvSpPr>
        <p:spPr>
          <a:xfrm>
            <a:off x="-10124" y="6743137"/>
            <a:ext cx="12202124" cy="325811"/>
          </a:xfrm>
          <a:prstGeom prst="rect">
            <a:avLst/>
          </a:prstGeom>
          <a:solidFill>
            <a:srgbClr val="A1D1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9" name="Picture 18">
            <a:extLst>
              <a:ext uri="{FF2B5EF4-FFF2-40B4-BE49-F238E27FC236}">
                <a16:creationId xmlns:a16="http://schemas.microsoft.com/office/drawing/2014/main" id="{8B91B668-28C8-428F-89B2-786EA701299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36891" y="6795289"/>
            <a:ext cx="1155108" cy="235059"/>
          </a:xfrm>
          <a:prstGeom prst="rect">
            <a:avLst/>
          </a:prstGeom>
        </p:spPr>
      </p:pic>
      <p:sp>
        <p:nvSpPr>
          <p:cNvPr id="20" name="TextBox 19">
            <a:extLst>
              <a:ext uri="{FF2B5EF4-FFF2-40B4-BE49-F238E27FC236}">
                <a16:creationId xmlns:a16="http://schemas.microsoft.com/office/drawing/2014/main" id="{2636538E-6736-449C-86CC-D563ABBEE188}"/>
              </a:ext>
            </a:extLst>
          </p:cNvPr>
          <p:cNvSpPr txBox="1"/>
          <p:nvPr/>
        </p:nvSpPr>
        <p:spPr>
          <a:xfrm>
            <a:off x="-10125" y="6712762"/>
            <a:ext cx="7878871"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spTree>
    <p:extLst>
      <p:ext uri="{BB962C8B-B14F-4D97-AF65-F5344CB8AC3E}">
        <p14:creationId xmlns:p14="http://schemas.microsoft.com/office/powerpoint/2010/main" val="1891151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2"/>
          <p:cNvSpPr/>
          <p:nvPr/>
        </p:nvSpPr>
        <p:spPr>
          <a:xfrm>
            <a:off x="225720" y="1674720"/>
            <a:ext cx="1951920" cy="1736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endParaRPr lang="en-US" sz="1800" b="0" strike="noStrike" spc="-1">
              <a:latin typeface="Arial"/>
            </a:endParaRPr>
          </a:p>
          <a:p>
            <a:pPr>
              <a:lnSpc>
                <a:spcPct val="100000"/>
              </a:lnSpc>
            </a:pPr>
            <a:r>
              <a:rPr lang="en-US" sz="1800" b="1" strike="noStrike" spc="-1">
                <a:solidFill>
                  <a:srgbClr val="000000"/>
                </a:solidFill>
                <a:latin typeface="Calibri"/>
              </a:rPr>
              <a:t>Network Evolution</a:t>
            </a:r>
            <a:endParaRPr lang="en-US" sz="1800" b="0" strike="noStrike" spc="-1">
              <a:latin typeface="Arial"/>
            </a:endParaRPr>
          </a:p>
          <a:p>
            <a:pPr>
              <a:lnSpc>
                <a:spcPct val="100000"/>
              </a:lnSpc>
            </a:pPr>
            <a:r>
              <a:rPr lang="en-US" sz="1800" b="0" strike="noStrike" spc="-1">
                <a:solidFill>
                  <a:srgbClr val="000000"/>
                </a:solidFill>
                <a:latin typeface="Calibri"/>
              </a:rPr>
              <a:t>University</a:t>
            </a:r>
            <a:endParaRPr lang="en-US" sz="1800" b="0" strike="noStrike" spc="-1">
              <a:latin typeface="Arial"/>
            </a:endParaRPr>
          </a:p>
          <a:p>
            <a:pPr>
              <a:lnSpc>
                <a:spcPct val="100000"/>
              </a:lnSpc>
            </a:pPr>
            <a:r>
              <a:rPr lang="en-US" sz="1800" b="0" strike="noStrike" spc="-1">
                <a:solidFill>
                  <a:srgbClr val="000000"/>
                </a:solidFill>
                <a:latin typeface="Calibri"/>
              </a:rPr>
              <a:t>Of</a:t>
            </a:r>
            <a:endParaRPr lang="en-US" sz="1800" b="0" strike="noStrike" spc="-1">
              <a:latin typeface="Arial"/>
            </a:endParaRPr>
          </a:p>
          <a:p>
            <a:pPr>
              <a:lnSpc>
                <a:spcPct val="100000"/>
              </a:lnSpc>
            </a:pPr>
            <a:r>
              <a:rPr lang="en-US" sz="1800" b="0" strike="noStrike" spc="-1">
                <a:solidFill>
                  <a:srgbClr val="000000"/>
                </a:solidFill>
                <a:latin typeface="Calibri"/>
              </a:rPr>
              <a:t>Florida</a:t>
            </a:r>
            <a:endParaRPr lang="en-US" sz="1800" b="0" strike="noStrike" spc="-1">
              <a:latin typeface="Arial"/>
            </a:endParaRPr>
          </a:p>
          <a:p>
            <a:pPr>
              <a:lnSpc>
                <a:spcPct val="100000"/>
              </a:lnSpc>
            </a:pPr>
            <a:r>
              <a:rPr lang="en-US" sz="1800" b="0" strike="noStrike" spc="-1">
                <a:solidFill>
                  <a:srgbClr val="000000"/>
                </a:solidFill>
                <a:latin typeface="Calibri"/>
              </a:rPr>
              <a:t>(Main Component)</a:t>
            </a:r>
            <a:endParaRPr lang="en-US" sz="1800" b="0" strike="noStrike" spc="-1">
              <a:latin typeface="Arial"/>
            </a:endParaRPr>
          </a:p>
        </p:txBody>
      </p:sp>
      <p:pic>
        <p:nvPicPr>
          <p:cNvPr id="1026" name="Picture 2">
            <a:extLst>
              <a:ext uri="{FF2B5EF4-FFF2-40B4-BE49-F238E27FC236}">
                <a16:creationId xmlns:a16="http://schemas.microsoft.com/office/drawing/2014/main" id="{CFBDA730-C4F8-44DE-99CE-899688699C06}"/>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824560" y="1375214"/>
            <a:ext cx="4852596" cy="48525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378D514-BAAC-45D1-8DD8-A2D32467E5CF}"/>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0" y="3751879"/>
            <a:ext cx="3141233" cy="24759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E1DE8541-273D-4D7A-BD42-25E73297CB15}"/>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6461037" y="5482786"/>
            <a:ext cx="1442030" cy="7876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13B850B-8908-42FD-8D2B-014B0C58D4D5}"/>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7035" r="6728"/>
          <a:stretch/>
        </p:blipFill>
        <p:spPr bwMode="auto">
          <a:xfrm>
            <a:off x="7677156" y="1375213"/>
            <a:ext cx="4184725" cy="48525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11297EC-18E1-4B1D-B394-5A9C8CB11365}"/>
              </a:ext>
            </a:extLst>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10622793" y="5440159"/>
            <a:ext cx="1381680" cy="7876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E18BBEE-A710-4F45-9904-3E2F23B20A8A}"/>
              </a:ext>
            </a:extLst>
          </p:cNvPr>
          <p:cNvSpPr/>
          <p:nvPr/>
        </p:nvSpPr>
        <p:spPr>
          <a:xfrm>
            <a:off x="-13412" y="-5965"/>
            <a:ext cx="12205412" cy="1449307"/>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6D4C715-7530-42F9-902F-3B6DAEFCF1E8}"/>
              </a:ext>
            </a:extLst>
          </p:cNvPr>
          <p:cNvSpPr/>
          <p:nvPr/>
        </p:nvSpPr>
        <p:spPr>
          <a:xfrm>
            <a:off x="1524000" y="289181"/>
            <a:ext cx="9144000" cy="769441"/>
          </a:xfrm>
          <a:prstGeom prst="rect">
            <a:avLst/>
          </a:prstGeom>
        </p:spPr>
        <p:txBody>
          <a:bodyPr wrap="square">
            <a:spAutoFit/>
          </a:bodyPr>
          <a:lstStyle/>
          <a:p>
            <a:pPr algn="ctr"/>
            <a:r>
              <a:rPr lang="en-US" sz="4400" dirty="0">
                <a:solidFill>
                  <a:schemeClr val="bg1"/>
                </a:solidFill>
                <a:latin typeface="Franklin Gothic Demi" panose="020B0703020102020204" pitchFamily="34" charset="0"/>
              </a:rPr>
              <a:t>Mapping Florida CTSA Hubs</a:t>
            </a:r>
          </a:p>
        </p:txBody>
      </p:sp>
      <p:sp>
        <p:nvSpPr>
          <p:cNvPr id="13" name="Rectangle 12">
            <a:extLst>
              <a:ext uri="{FF2B5EF4-FFF2-40B4-BE49-F238E27FC236}">
                <a16:creationId xmlns:a16="http://schemas.microsoft.com/office/drawing/2014/main" id="{827F1ECD-9686-47EE-A66C-DA22AD1E0DB6}"/>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ADFE2E3-6736-47B2-8FD5-441C310D098F}"/>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5" name="Picture 14">
            <a:extLst>
              <a:ext uri="{FF2B5EF4-FFF2-40B4-BE49-F238E27FC236}">
                <a16:creationId xmlns:a16="http://schemas.microsoft.com/office/drawing/2014/main" id="{0711CFDB-8CFE-4201-8A4C-9E55BD9F00DB}"/>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2998669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stomShape 2">
            <a:extLst>
              <a:ext uri="{FF2B5EF4-FFF2-40B4-BE49-F238E27FC236}">
                <a16:creationId xmlns:a16="http://schemas.microsoft.com/office/drawing/2014/main" id="{79D55AFC-2FE8-4970-BD42-414D787510C3}"/>
              </a:ext>
            </a:extLst>
          </p:cNvPr>
          <p:cNvSpPr/>
          <p:nvPr/>
        </p:nvSpPr>
        <p:spPr>
          <a:xfrm>
            <a:off x="231120" y="1674720"/>
            <a:ext cx="2031120" cy="2010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endParaRPr lang="en-US" sz="1800" b="0" strike="noStrike" spc="-1" dirty="0">
              <a:latin typeface="Arial"/>
            </a:endParaRPr>
          </a:p>
          <a:p>
            <a:pPr>
              <a:lnSpc>
                <a:spcPct val="100000"/>
              </a:lnSpc>
            </a:pPr>
            <a:r>
              <a:rPr lang="en-US" sz="1800" b="1" strike="noStrike" spc="-1" dirty="0">
                <a:solidFill>
                  <a:srgbClr val="000000"/>
                </a:solidFill>
                <a:latin typeface="Calibri"/>
              </a:rPr>
              <a:t>Network Evolution</a:t>
            </a:r>
            <a:endParaRPr lang="en-US" sz="1800" b="0" strike="noStrike" spc="-1" dirty="0">
              <a:latin typeface="Arial"/>
            </a:endParaRPr>
          </a:p>
          <a:p>
            <a:pPr>
              <a:lnSpc>
                <a:spcPct val="100000"/>
              </a:lnSpc>
            </a:pPr>
            <a:r>
              <a:rPr lang="en-US" sz="1800" b="0" strike="noStrike" spc="-1" dirty="0">
                <a:solidFill>
                  <a:srgbClr val="000000"/>
                </a:solidFill>
                <a:latin typeface="Calibri"/>
              </a:rPr>
              <a:t>Florida</a:t>
            </a:r>
            <a:endParaRPr lang="en-US" sz="1800" b="0" strike="noStrike" spc="-1" dirty="0">
              <a:latin typeface="Arial"/>
            </a:endParaRPr>
          </a:p>
          <a:p>
            <a:pPr>
              <a:lnSpc>
                <a:spcPct val="100000"/>
              </a:lnSpc>
            </a:pPr>
            <a:r>
              <a:rPr lang="en-US" sz="1800" b="0" strike="noStrike" spc="-1" dirty="0">
                <a:solidFill>
                  <a:srgbClr val="000000"/>
                </a:solidFill>
                <a:latin typeface="Calibri"/>
              </a:rPr>
              <a:t>State</a:t>
            </a:r>
            <a:endParaRPr lang="en-US" sz="1800" b="0" strike="noStrike" spc="-1" dirty="0">
              <a:latin typeface="Arial"/>
            </a:endParaRPr>
          </a:p>
          <a:p>
            <a:pPr>
              <a:lnSpc>
                <a:spcPct val="100000"/>
              </a:lnSpc>
            </a:pPr>
            <a:r>
              <a:rPr lang="en-US" sz="1800" b="0" strike="noStrike" spc="-1" dirty="0">
                <a:solidFill>
                  <a:srgbClr val="000000"/>
                </a:solidFill>
                <a:latin typeface="Calibri"/>
              </a:rPr>
              <a:t>University</a:t>
            </a:r>
            <a:endParaRPr lang="en-US" sz="1800" b="0" strike="noStrike" spc="-1" dirty="0">
              <a:latin typeface="Arial"/>
            </a:endParaRPr>
          </a:p>
          <a:p>
            <a:pPr>
              <a:lnSpc>
                <a:spcPct val="100000"/>
              </a:lnSpc>
            </a:pPr>
            <a:r>
              <a:rPr lang="en-US" sz="1800" b="0" strike="noStrike" spc="-1" dirty="0">
                <a:solidFill>
                  <a:srgbClr val="000000"/>
                </a:solidFill>
                <a:latin typeface="Calibri"/>
              </a:rPr>
              <a:t>(Main Components)</a:t>
            </a:r>
            <a:endParaRPr lang="en-US" sz="1800" b="0" strike="noStrike" spc="-1" dirty="0">
              <a:latin typeface="Arial"/>
            </a:endParaRPr>
          </a:p>
          <a:p>
            <a:pPr>
              <a:lnSpc>
                <a:spcPct val="100000"/>
              </a:lnSpc>
            </a:pPr>
            <a:endParaRPr lang="en-US" sz="1800" b="0" strike="noStrike" spc="-1" dirty="0">
              <a:latin typeface="Arial"/>
            </a:endParaRPr>
          </a:p>
        </p:txBody>
      </p:sp>
      <p:pic>
        <p:nvPicPr>
          <p:cNvPr id="12" name="Picture 4">
            <a:extLst>
              <a:ext uri="{FF2B5EF4-FFF2-40B4-BE49-F238E27FC236}">
                <a16:creationId xmlns:a16="http://schemas.microsoft.com/office/drawing/2014/main" id="{4DE5E4E3-F21D-48AC-9003-7FD751C61506}"/>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3751879"/>
            <a:ext cx="3141233" cy="24759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11AAEEA2-0582-4004-B7BF-72A2C5E2659C}"/>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6121"/>
          <a:stretch/>
        </p:blipFill>
        <p:spPr bwMode="auto">
          <a:xfrm>
            <a:off x="3023206" y="1196489"/>
            <a:ext cx="4797911" cy="51107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9930736D-917E-4427-B8F6-64E174B8ADD6}"/>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10077" r="6613"/>
          <a:stretch/>
        </p:blipFill>
        <p:spPr bwMode="auto">
          <a:xfrm>
            <a:off x="7821117" y="1117031"/>
            <a:ext cx="4257791" cy="51107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E1D9213-E47D-4B47-8337-A61560FABEBF}"/>
              </a:ext>
            </a:extLst>
          </p:cNvPr>
          <p:cNvSpPr/>
          <p:nvPr/>
        </p:nvSpPr>
        <p:spPr>
          <a:xfrm>
            <a:off x="-13412" y="-5964"/>
            <a:ext cx="12205412" cy="1202454"/>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C37EB54-4987-4664-BCFE-1319BF6BC2C7}"/>
              </a:ext>
            </a:extLst>
          </p:cNvPr>
          <p:cNvSpPr/>
          <p:nvPr/>
        </p:nvSpPr>
        <p:spPr>
          <a:xfrm>
            <a:off x="1524000" y="289181"/>
            <a:ext cx="9144000" cy="769441"/>
          </a:xfrm>
          <a:prstGeom prst="rect">
            <a:avLst/>
          </a:prstGeom>
        </p:spPr>
        <p:txBody>
          <a:bodyPr wrap="square">
            <a:spAutoFit/>
          </a:bodyPr>
          <a:lstStyle/>
          <a:p>
            <a:pPr algn="ctr"/>
            <a:r>
              <a:rPr lang="en-US" sz="4400" dirty="0">
                <a:solidFill>
                  <a:schemeClr val="bg1"/>
                </a:solidFill>
                <a:latin typeface="Franklin Gothic Demi" panose="020B0703020102020204" pitchFamily="34" charset="0"/>
              </a:rPr>
              <a:t>Mapping Florida CTSA Hubs</a:t>
            </a:r>
          </a:p>
        </p:txBody>
      </p:sp>
      <p:sp>
        <p:nvSpPr>
          <p:cNvPr id="11" name="Rectangle 10">
            <a:extLst>
              <a:ext uri="{FF2B5EF4-FFF2-40B4-BE49-F238E27FC236}">
                <a16:creationId xmlns:a16="http://schemas.microsoft.com/office/drawing/2014/main" id="{0DD27A93-7FA3-4EC6-B087-5436866EFF21}"/>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9A76F153-A70F-40C5-A4FB-F603CAC6ADD4}"/>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6" name="Picture 15">
            <a:extLst>
              <a:ext uri="{FF2B5EF4-FFF2-40B4-BE49-F238E27FC236}">
                <a16:creationId xmlns:a16="http://schemas.microsoft.com/office/drawing/2014/main" id="{8CDC5D35-DBBD-4B3A-87AF-94721DB2FBD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2355480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933FEB-9C3C-43C6-9A13-FFA4B19498A6}"/>
              </a:ext>
            </a:extLst>
          </p:cNvPr>
          <p:cNvSpPr/>
          <p:nvPr/>
        </p:nvSpPr>
        <p:spPr>
          <a:xfrm>
            <a:off x="0" y="-1"/>
            <a:ext cx="12192000" cy="6858001"/>
          </a:xfrm>
          <a:prstGeom prst="rect">
            <a:avLst/>
          </a:prstGeom>
          <a:solidFill>
            <a:srgbClr val="003D7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Rectangle 5">
            <a:extLst>
              <a:ext uri="{FF2B5EF4-FFF2-40B4-BE49-F238E27FC236}">
                <a16:creationId xmlns:a16="http://schemas.microsoft.com/office/drawing/2014/main" id="{C58E4513-1973-4C0E-ACBC-54CAE268AC79}"/>
              </a:ext>
            </a:extLst>
          </p:cNvPr>
          <p:cNvSpPr/>
          <p:nvPr/>
        </p:nvSpPr>
        <p:spPr>
          <a:xfrm>
            <a:off x="4628221" y="1"/>
            <a:ext cx="2935559" cy="518533"/>
          </a:xfrm>
          <a:prstGeom prst="rect">
            <a:avLst/>
          </a:prstGeom>
          <a:solidFill>
            <a:srgbClr val="A1D1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Rectangle 6">
            <a:extLst>
              <a:ext uri="{FF2B5EF4-FFF2-40B4-BE49-F238E27FC236}">
                <a16:creationId xmlns:a16="http://schemas.microsoft.com/office/drawing/2014/main" id="{70DFA64A-828D-4CCE-A9CF-14B17E0110B2}"/>
              </a:ext>
            </a:extLst>
          </p:cNvPr>
          <p:cNvSpPr/>
          <p:nvPr/>
        </p:nvSpPr>
        <p:spPr>
          <a:xfrm>
            <a:off x="3700218" y="2724961"/>
            <a:ext cx="4847353" cy="669414"/>
          </a:xfrm>
          <a:prstGeom prst="rect">
            <a:avLst/>
          </a:prstGeom>
        </p:spPr>
        <p:txBody>
          <a:bodyPr wrap="none">
            <a:spAutoFit/>
          </a:bodyPr>
          <a:lstStyle/>
          <a:p>
            <a:pPr algn="ctr" defTabSz="342900" fontAlgn="base">
              <a:spcBef>
                <a:spcPct val="0"/>
              </a:spcBef>
              <a:spcAft>
                <a:spcPct val="0"/>
              </a:spcAft>
              <a:defRPr/>
            </a:pPr>
            <a:r>
              <a:rPr lang="en-US" altLang="en-US" sz="375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rPr>
              <a:t>Network Interventions</a:t>
            </a:r>
          </a:p>
        </p:txBody>
      </p:sp>
      <p:sp>
        <p:nvSpPr>
          <p:cNvPr id="8" name="Rectangle 7">
            <a:extLst>
              <a:ext uri="{FF2B5EF4-FFF2-40B4-BE49-F238E27FC236}">
                <a16:creationId xmlns:a16="http://schemas.microsoft.com/office/drawing/2014/main" id="{7BBC1F73-2524-4AF8-991F-A59B948C40F6}"/>
              </a:ext>
            </a:extLst>
          </p:cNvPr>
          <p:cNvSpPr/>
          <p:nvPr/>
        </p:nvSpPr>
        <p:spPr>
          <a:xfrm>
            <a:off x="2040836" y="2724961"/>
            <a:ext cx="8096193" cy="833248"/>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9108769-E475-42F2-B16D-F44D4C255F2A}"/>
              </a:ext>
            </a:extLst>
          </p:cNvPr>
          <p:cNvSpPr/>
          <p:nvPr/>
        </p:nvSpPr>
        <p:spPr>
          <a:xfrm>
            <a:off x="-13412" y="6532190"/>
            <a:ext cx="12205412" cy="325811"/>
          </a:xfrm>
          <a:prstGeom prst="rect">
            <a:avLst/>
          </a:prstGeom>
          <a:solidFill>
            <a:srgbClr val="A1D1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1" name="Picture 10">
            <a:extLst>
              <a:ext uri="{FF2B5EF4-FFF2-40B4-BE49-F238E27FC236}">
                <a16:creationId xmlns:a16="http://schemas.microsoft.com/office/drawing/2014/main" id="{293FA0E2-45DF-4DAB-94A7-4F99884C613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
        <p:nvSpPr>
          <p:cNvPr id="12" name="TextBox 11">
            <a:extLst>
              <a:ext uri="{FF2B5EF4-FFF2-40B4-BE49-F238E27FC236}">
                <a16:creationId xmlns:a16="http://schemas.microsoft.com/office/drawing/2014/main" id="{67B4809E-CB39-4339-9221-9B1B223891D9}"/>
              </a:ext>
            </a:extLst>
          </p:cNvPr>
          <p:cNvSpPr txBox="1"/>
          <p:nvPr/>
        </p:nvSpPr>
        <p:spPr>
          <a:xfrm>
            <a:off x="-13412" y="6501815"/>
            <a:ext cx="7767023"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spTree>
    <p:extLst>
      <p:ext uri="{BB962C8B-B14F-4D97-AF65-F5344CB8AC3E}">
        <p14:creationId xmlns:p14="http://schemas.microsoft.com/office/powerpoint/2010/main" val="2608194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CustomShape 2"/>
          <p:cNvSpPr/>
          <p:nvPr/>
        </p:nvSpPr>
        <p:spPr>
          <a:xfrm>
            <a:off x="170852" y="1323564"/>
            <a:ext cx="6008612" cy="5159874"/>
          </a:xfrm>
          <a:prstGeom prst="rect">
            <a:avLst/>
          </a:prstGeom>
          <a:noFill/>
          <a:ln w="0">
            <a:noFill/>
          </a:ln>
        </p:spPr>
        <p:style>
          <a:lnRef idx="0">
            <a:scrgbClr r="0" g="0" b="0"/>
          </a:lnRef>
          <a:fillRef idx="0">
            <a:scrgbClr r="0" g="0" b="0"/>
          </a:fillRef>
          <a:effectRef idx="0">
            <a:scrgbClr r="0" g="0" b="0"/>
          </a:effectRef>
          <a:fontRef idx="minor"/>
        </p:style>
        <p:txBody>
          <a:bodyPr wrap="square">
            <a:spAutoFit/>
          </a:bodyPr>
          <a:lstStyle/>
          <a:p>
            <a:pPr marL="285840" indent="-285480">
              <a:lnSpc>
                <a:spcPct val="100000"/>
              </a:lnSpc>
              <a:buClr>
                <a:srgbClr val="44546A"/>
              </a:buClr>
              <a:buFont typeface="Arial"/>
              <a:buChar char="•"/>
            </a:pPr>
            <a:r>
              <a:rPr lang="en-US" b="0" strike="noStrike" spc="-1" dirty="0">
                <a:solidFill>
                  <a:srgbClr val="44546A"/>
                </a:solidFill>
                <a:latin typeface="Calibri"/>
              </a:rPr>
              <a:t>Network analysis can inform interventions to</a:t>
            </a:r>
            <a:endParaRPr lang="en-US" b="0" strike="noStrike" spc="-1" dirty="0">
              <a:latin typeface="Arial"/>
            </a:endParaRPr>
          </a:p>
          <a:p>
            <a:pPr marL="743040" lvl="1" indent="-285480">
              <a:lnSpc>
                <a:spcPct val="100000"/>
              </a:lnSpc>
              <a:buClr>
                <a:srgbClr val="44546A"/>
              </a:buClr>
              <a:buFont typeface="Arial"/>
              <a:buChar char="•"/>
            </a:pPr>
            <a:r>
              <a:rPr lang="en-US" b="0" strike="noStrike" spc="-1" dirty="0">
                <a:solidFill>
                  <a:srgbClr val="44546A"/>
                </a:solidFill>
                <a:latin typeface="Calibri"/>
              </a:rPr>
              <a:t>Promote behavioral change</a:t>
            </a:r>
            <a:endParaRPr lang="en-US" b="0" strike="noStrike" spc="-1" dirty="0">
              <a:latin typeface="Arial"/>
            </a:endParaRPr>
          </a:p>
          <a:p>
            <a:pPr marL="743040" lvl="1" indent="-285480">
              <a:lnSpc>
                <a:spcPct val="100000"/>
              </a:lnSpc>
              <a:buClr>
                <a:srgbClr val="44546A"/>
              </a:buClr>
              <a:buFont typeface="Arial"/>
              <a:buChar char="•"/>
            </a:pPr>
            <a:r>
              <a:rPr lang="en-US" b="0" strike="noStrike" spc="-1" dirty="0">
                <a:solidFill>
                  <a:srgbClr val="44546A"/>
                </a:solidFill>
                <a:latin typeface="Calibri"/>
              </a:rPr>
              <a:t>Change network</a:t>
            </a:r>
            <a:endParaRPr lang="en-US" b="0" strike="noStrike" spc="-1" dirty="0">
              <a:latin typeface="Arial"/>
            </a:endParaRPr>
          </a:p>
          <a:p>
            <a:pPr marL="285840" indent="-285480">
              <a:lnSpc>
                <a:spcPct val="100000"/>
              </a:lnSpc>
              <a:buClr>
                <a:srgbClr val="44546A"/>
              </a:buClr>
              <a:buFont typeface="Arial"/>
              <a:buChar char="•"/>
            </a:pPr>
            <a:r>
              <a:rPr lang="en-US" b="0" strike="noStrike" spc="-1" dirty="0">
                <a:solidFill>
                  <a:srgbClr val="44546A"/>
                </a:solidFill>
                <a:latin typeface="Calibri"/>
              </a:rPr>
              <a:t>Different network intervention strategies</a:t>
            </a:r>
            <a:endParaRPr lang="en-US" b="0" strike="noStrike" spc="-1" dirty="0">
              <a:latin typeface="Arial"/>
            </a:endParaRPr>
          </a:p>
          <a:p>
            <a:pPr marL="743040" lvl="1" indent="-285480">
              <a:lnSpc>
                <a:spcPct val="100000"/>
              </a:lnSpc>
              <a:buClr>
                <a:srgbClr val="44546A"/>
              </a:buClr>
              <a:buFont typeface="Arial"/>
              <a:buChar char="•"/>
            </a:pPr>
            <a:r>
              <a:rPr lang="en-US" b="0" strike="noStrike" spc="-1" dirty="0">
                <a:solidFill>
                  <a:srgbClr val="44546A"/>
                </a:solidFill>
                <a:latin typeface="Calibri"/>
              </a:rPr>
              <a:t>Network induction vs </a:t>
            </a:r>
            <a:r>
              <a:rPr lang="en-US" b="1" strike="noStrike" spc="-1" dirty="0">
                <a:solidFill>
                  <a:srgbClr val="44546A"/>
                </a:solidFill>
                <a:latin typeface="Calibri"/>
              </a:rPr>
              <a:t>alteration</a:t>
            </a:r>
            <a:endParaRPr lang="en-US" b="0" strike="noStrike" spc="-1" dirty="0">
              <a:latin typeface="Arial"/>
            </a:endParaRPr>
          </a:p>
          <a:p>
            <a:pPr>
              <a:lnSpc>
                <a:spcPct val="100000"/>
              </a:lnSpc>
            </a:pPr>
            <a:endParaRPr lang="en-US" b="0" strike="noStrike" spc="-1" dirty="0">
              <a:latin typeface="Arial"/>
            </a:endParaRPr>
          </a:p>
          <a:p>
            <a:pPr>
              <a:lnSpc>
                <a:spcPct val="100000"/>
              </a:lnSpc>
            </a:pPr>
            <a:r>
              <a:rPr lang="en-US" b="1" strike="noStrike" spc="-1" dirty="0">
                <a:solidFill>
                  <a:srgbClr val="44546A"/>
                </a:solidFill>
                <a:latin typeface="Calibri"/>
                <a:ea typeface="Calibri"/>
              </a:rPr>
              <a:t>UF Network Interventions Study (2017)</a:t>
            </a:r>
            <a:endParaRPr lang="en-US" b="0" strike="noStrike" spc="-1" dirty="0">
              <a:latin typeface="Arial"/>
            </a:endParaRPr>
          </a:p>
          <a:p>
            <a:pPr marL="285840" indent="-285480">
              <a:lnSpc>
                <a:spcPct val="100000"/>
              </a:lnSpc>
              <a:buClr>
                <a:srgbClr val="44546A"/>
              </a:buClr>
              <a:buFont typeface="Arial"/>
              <a:buChar char="•"/>
            </a:pPr>
            <a:r>
              <a:rPr lang="en-US" b="0" strike="noStrike" spc="-1" dirty="0">
                <a:solidFill>
                  <a:srgbClr val="44546A"/>
                </a:solidFill>
                <a:latin typeface="Calibri"/>
                <a:ea typeface="Calibri"/>
              </a:rPr>
              <a:t>Network </a:t>
            </a:r>
            <a:r>
              <a:rPr lang="en-US" b="1" strike="noStrike" spc="-1" dirty="0">
                <a:solidFill>
                  <a:srgbClr val="44546A"/>
                </a:solidFill>
                <a:latin typeface="Calibri"/>
                <a:ea typeface="Calibri"/>
              </a:rPr>
              <a:t>alteration</a:t>
            </a:r>
            <a:endParaRPr lang="en-US" b="0" strike="noStrike" spc="-1" dirty="0">
              <a:latin typeface="Arial"/>
            </a:endParaRPr>
          </a:p>
          <a:p>
            <a:pPr marL="285840" indent="-285480">
              <a:lnSpc>
                <a:spcPct val="100000"/>
              </a:lnSpc>
              <a:buClr>
                <a:srgbClr val="44546A"/>
              </a:buClr>
              <a:buFont typeface="Arial"/>
              <a:buChar char="•"/>
            </a:pPr>
            <a:r>
              <a:rPr lang="en-US" b="0" strike="noStrike" spc="-1" dirty="0">
                <a:solidFill>
                  <a:srgbClr val="44546A"/>
                </a:solidFill>
                <a:latin typeface="Calibri"/>
                <a:ea typeface="Calibri"/>
              </a:rPr>
              <a:t>The intervention units: </a:t>
            </a:r>
            <a:r>
              <a:rPr lang="en-US" b="1" strike="noStrike" spc="-1" dirty="0">
                <a:solidFill>
                  <a:srgbClr val="44546A"/>
                </a:solidFill>
                <a:latin typeface="Calibri"/>
                <a:ea typeface="Calibri"/>
              </a:rPr>
              <a:t>research communities</a:t>
            </a:r>
            <a:r>
              <a:rPr lang="en-US" b="0" strike="noStrike" spc="-1" dirty="0">
                <a:solidFill>
                  <a:srgbClr val="44546A"/>
                </a:solidFill>
                <a:latin typeface="Calibri"/>
                <a:ea typeface="Calibri"/>
              </a:rPr>
              <a:t> identified via network analysis</a:t>
            </a:r>
            <a:endParaRPr lang="en-US" b="0" strike="noStrike" spc="-1" dirty="0">
              <a:latin typeface="Arial"/>
            </a:endParaRPr>
          </a:p>
          <a:p>
            <a:pPr marL="285840" indent="-285480">
              <a:lnSpc>
                <a:spcPct val="100000"/>
              </a:lnSpc>
              <a:buClr>
                <a:srgbClr val="44546A"/>
              </a:buClr>
              <a:buFont typeface="Arial"/>
              <a:buChar char="•"/>
            </a:pPr>
            <a:r>
              <a:rPr lang="en-US" b="1" strike="noStrike" spc="-1" dirty="0">
                <a:solidFill>
                  <a:srgbClr val="44546A"/>
                </a:solidFill>
                <a:latin typeface="Calibri"/>
                <a:ea typeface="Calibri"/>
              </a:rPr>
              <a:t>new collaborative ties</a:t>
            </a:r>
            <a:r>
              <a:rPr lang="en-US" b="0" strike="noStrike" spc="-1" dirty="0">
                <a:solidFill>
                  <a:srgbClr val="44546A"/>
                </a:solidFill>
                <a:latin typeface="Calibri"/>
                <a:ea typeface="Calibri"/>
              </a:rPr>
              <a:t> between investigators in the same community who have not worked together in the past </a:t>
            </a:r>
          </a:p>
          <a:p>
            <a:pPr marL="286110" indent="-285750">
              <a:lnSpc>
                <a:spcPct val="100000"/>
              </a:lnSpc>
              <a:buClr>
                <a:srgbClr val="44546A"/>
              </a:buClr>
              <a:buFont typeface="Wingdings" panose="05000000000000000000" pitchFamily="2" charset="2"/>
              <a:buChar char="à"/>
            </a:pPr>
            <a:r>
              <a:rPr lang="en-US" b="0" strike="noStrike" spc="-1" dirty="0">
                <a:solidFill>
                  <a:srgbClr val="44546A"/>
                </a:solidFill>
                <a:latin typeface="Calibri"/>
                <a:ea typeface="Calibri"/>
                <a:sym typeface="Wingdings" panose="05000000000000000000" pitchFamily="2" charset="2"/>
              </a:rPr>
              <a:t>i</a:t>
            </a:r>
            <a:r>
              <a:rPr lang="en-US" b="0" strike="noStrike" spc="-1" dirty="0">
                <a:solidFill>
                  <a:srgbClr val="44546A"/>
                </a:solidFill>
                <a:latin typeface="Calibri"/>
                <a:ea typeface="Calibri"/>
              </a:rPr>
              <a:t>ncreases structural cohesion of research community</a:t>
            </a:r>
          </a:p>
          <a:p>
            <a:pPr marL="685800" lvl="1" indent="-228240">
              <a:lnSpc>
                <a:spcPct val="90000"/>
              </a:lnSpc>
              <a:spcBef>
                <a:spcPts val="499"/>
              </a:spcBef>
              <a:buClr>
                <a:srgbClr val="5B9BD5"/>
              </a:buClr>
              <a:buFont typeface="Arial"/>
              <a:buChar char="•"/>
            </a:pPr>
            <a:r>
              <a:rPr lang="en-US" sz="1800" b="0" strike="noStrike" spc="-1" dirty="0">
                <a:latin typeface="Franklin Gothic Book"/>
              </a:rPr>
              <a:t>15 pairs contacted </a:t>
            </a:r>
            <a:r>
              <a:rPr lang="en-US" sz="1800" b="0" strike="noStrike" spc="-1" dirty="0">
                <a:latin typeface="Franklin Gothic Book"/>
                <a:sym typeface="Wingdings" panose="05000000000000000000" pitchFamily="2" charset="2"/>
              </a:rPr>
              <a:t> </a:t>
            </a:r>
            <a:r>
              <a:rPr lang="en-US" sz="1800" b="0" strike="noStrike" spc="-1" dirty="0">
                <a:latin typeface="Franklin Gothic Book"/>
              </a:rPr>
              <a:t>8 pairs participated </a:t>
            </a:r>
          </a:p>
          <a:p>
            <a:pPr marL="800460" lvl="1" indent="-342900">
              <a:lnSpc>
                <a:spcPct val="90000"/>
              </a:lnSpc>
              <a:spcBef>
                <a:spcPts val="499"/>
              </a:spcBef>
              <a:buClr>
                <a:srgbClr val="5B9BD5"/>
              </a:buClr>
              <a:buFont typeface="Wingdings" panose="05000000000000000000" pitchFamily="2" charset="2"/>
              <a:buChar char="à"/>
            </a:pPr>
            <a:r>
              <a:rPr lang="en-US" sz="1800" b="0" strike="noStrike" spc="-1" dirty="0">
                <a:latin typeface="Franklin Gothic Book"/>
              </a:rPr>
              <a:t>5 pairs submitted LOIs </a:t>
            </a:r>
          </a:p>
          <a:p>
            <a:pPr marL="800460" lvl="1" indent="-342900">
              <a:lnSpc>
                <a:spcPct val="90000"/>
              </a:lnSpc>
              <a:spcBef>
                <a:spcPts val="499"/>
              </a:spcBef>
              <a:buClr>
                <a:srgbClr val="5B9BD5"/>
              </a:buClr>
              <a:buFont typeface="Wingdings" panose="05000000000000000000" pitchFamily="2" charset="2"/>
              <a:buChar char="à"/>
            </a:pPr>
            <a:r>
              <a:rPr lang="en-US" sz="1800" b="0" strike="noStrike" spc="-1" dirty="0">
                <a:latin typeface="Franklin Gothic Book"/>
              </a:rPr>
              <a:t>3 pairs invited to submit full pilot proposals, all granted</a:t>
            </a:r>
            <a:endParaRPr lang="en-US" b="0" strike="noStrike" spc="-1" dirty="0">
              <a:latin typeface="Arial"/>
            </a:endParaRPr>
          </a:p>
          <a:p>
            <a:pPr>
              <a:lnSpc>
                <a:spcPct val="100000"/>
              </a:lnSpc>
            </a:pPr>
            <a:endParaRPr lang="en-US" b="0" strike="noStrike" spc="-1" dirty="0">
              <a:latin typeface="Arial"/>
            </a:endParaRPr>
          </a:p>
        </p:txBody>
      </p:sp>
      <p:sp>
        <p:nvSpPr>
          <p:cNvPr id="8" name="TextShape 1">
            <a:extLst>
              <a:ext uri="{FF2B5EF4-FFF2-40B4-BE49-F238E27FC236}">
                <a16:creationId xmlns:a16="http://schemas.microsoft.com/office/drawing/2014/main" id="{44B91850-90DB-4CA2-8A15-F86A4CC95355}"/>
              </a:ext>
            </a:extLst>
          </p:cNvPr>
          <p:cNvSpPr txBox="1"/>
          <p:nvPr/>
        </p:nvSpPr>
        <p:spPr>
          <a:xfrm>
            <a:off x="6560668" y="1312897"/>
            <a:ext cx="5460480" cy="3924000"/>
          </a:xfrm>
          <a:prstGeom prst="rect">
            <a:avLst/>
          </a:prstGeom>
          <a:noFill/>
          <a:ln w="0">
            <a:noFill/>
          </a:ln>
        </p:spPr>
        <p:txBody>
          <a:bodyPr>
            <a:normAutofit fontScale="94000"/>
          </a:bodyPr>
          <a:lstStyle/>
          <a:p>
            <a:pPr>
              <a:lnSpc>
                <a:spcPct val="90000"/>
              </a:lnSpc>
              <a:spcBef>
                <a:spcPts val="1001"/>
              </a:spcBef>
            </a:pPr>
            <a:r>
              <a:rPr lang="en-US" sz="2100" b="0" strike="noStrike" spc="-1" dirty="0">
                <a:solidFill>
                  <a:srgbClr val="000000"/>
                </a:solidFill>
                <a:latin typeface="Franklin Gothic Book"/>
              </a:rPr>
              <a:t>Funded Pilots</a:t>
            </a:r>
          </a:p>
          <a:p>
            <a:pPr marL="228600" indent="-228240">
              <a:lnSpc>
                <a:spcPct val="90000"/>
              </a:lnSpc>
              <a:spcBef>
                <a:spcPts val="499"/>
              </a:spcBef>
              <a:buClr>
                <a:srgbClr val="5B9BD5"/>
              </a:buClr>
              <a:buFont typeface="Franklin Gothic Medium"/>
              <a:buAutoNum type="alphaUcPeriod"/>
            </a:pPr>
            <a:r>
              <a:rPr lang="en-US" sz="1700" b="1" strike="noStrike" spc="-1" dirty="0">
                <a:solidFill>
                  <a:srgbClr val="5B9BD5"/>
                </a:solidFill>
                <a:latin typeface="Franklin Gothic Book"/>
              </a:rPr>
              <a:t>Strengthens core group:</a:t>
            </a:r>
            <a:r>
              <a:rPr lang="en-US" sz="1700" b="0" strike="noStrike" spc="-1" dirty="0">
                <a:solidFill>
                  <a:srgbClr val="3B3838"/>
                </a:solidFill>
                <a:latin typeface="Franklin Gothic Book"/>
              </a:rPr>
              <a:t> “The development and use of a murine aerosol challenge model for influenza infection to optimize anti-influenza therapeutic regimens” (Co-PIs: Brown and Heine/Institute for Therapeutic Innovation)</a:t>
            </a:r>
            <a:endParaRPr lang="en-US" sz="1700" b="0" strike="noStrike" spc="-1" dirty="0">
              <a:solidFill>
                <a:srgbClr val="000000"/>
              </a:solidFill>
              <a:latin typeface="Franklin Gothic Book"/>
            </a:endParaRPr>
          </a:p>
          <a:p>
            <a:pPr marL="228600" indent="-228240">
              <a:lnSpc>
                <a:spcPct val="90000"/>
              </a:lnSpc>
              <a:spcBef>
                <a:spcPts val="499"/>
              </a:spcBef>
              <a:buClr>
                <a:srgbClr val="5B9BD5"/>
              </a:buClr>
              <a:buFont typeface="Franklin Gothic Medium"/>
              <a:buAutoNum type="alphaUcPeriod"/>
            </a:pPr>
            <a:r>
              <a:rPr lang="en-US" sz="1700" b="1" strike="noStrike" spc="-1" dirty="0">
                <a:solidFill>
                  <a:srgbClr val="5B9BD5"/>
                </a:solidFill>
                <a:latin typeface="Franklin Gothic Book"/>
              </a:rPr>
              <a:t>Bridges distant areas:</a:t>
            </a:r>
            <a:r>
              <a:rPr lang="en-US" sz="1700" b="0" strike="noStrike" spc="-1" dirty="0">
                <a:solidFill>
                  <a:srgbClr val="5B9BD5"/>
                </a:solidFill>
                <a:latin typeface="Franklin Gothic Book"/>
              </a:rPr>
              <a:t> </a:t>
            </a:r>
            <a:r>
              <a:rPr lang="en-US" sz="1700" b="0" strike="noStrike" spc="-1" dirty="0">
                <a:solidFill>
                  <a:srgbClr val="3B3838"/>
                </a:solidFill>
                <a:latin typeface="Franklin Gothic Book"/>
              </a:rPr>
              <a:t>“Immunotherapy plus tolerogenic microparticle vaccine combination therapy for Type I Diabetes” (Co-PIs: Haller/COM; </a:t>
            </a:r>
            <a:r>
              <a:rPr lang="en-US" sz="1700" b="0" strike="noStrike" spc="-1" dirty="0" err="1">
                <a:solidFill>
                  <a:srgbClr val="3B3838"/>
                </a:solidFill>
                <a:latin typeface="Franklin Gothic Book"/>
              </a:rPr>
              <a:t>Keselowsky</a:t>
            </a:r>
            <a:r>
              <a:rPr lang="en-US" sz="1700" b="0" strike="noStrike" spc="-1" dirty="0">
                <a:solidFill>
                  <a:srgbClr val="3B3838"/>
                </a:solidFill>
                <a:latin typeface="Franklin Gothic Book"/>
              </a:rPr>
              <a:t>/ENG)</a:t>
            </a:r>
            <a:endParaRPr lang="en-US" sz="1700" b="0" strike="noStrike" spc="-1" dirty="0">
              <a:solidFill>
                <a:srgbClr val="000000"/>
              </a:solidFill>
              <a:latin typeface="Franklin Gothic Book"/>
            </a:endParaRPr>
          </a:p>
          <a:p>
            <a:pPr marL="228600" indent="-228240">
              <a:lnSpc>
                <a:spcPct val="90000"/>
              </a:lnSpc>
              <a:spcBef>
                <a:spcPts val="499"/>
              </a:spcBef>
              <a:buClr>
                <a:srgbClr val="5B9BD5"/>
              </a:buClr>
              <a:buFont typeface="Franklin Gothic Medium"/>
              <a:buAutoNum type="alphaUcPeriod"/>
            </a:pPr>
            <a:r>
              <a:rPr lang="en-US" sz="1700" b="1" strike="noStrike" spc="-1" dirty="0">
                <a:solidFill>
                  <a:srgbClr val="5B9BD5"/>
                </a:solidFill>
                <a:latin typeface="Franklin Gothic Book"/>
              </a:rPr>
              <a:t>Supports project with immediate translational outcome: </a:t>
            </a:r>
            <a:r>
              <a:rPr lang="en-US" sz="1700" b="0" strike="noStrike" spc="-1" dirty="0">
                <a:solidFill>
                  <a:srgbClr val="3B3838"/>
                </a:solidFill>
                <a:latin typeface="Franklin Gothic Book"/>
              </a:rPr>
              <a:t>“Novel approach to reliability and lifetime prediction analysis of dental ceramic materials” (Co-PIs: Esquivel-Upshaw/COD; J. </a:t>
            </a:r>
            <a:r>
              <a:rPr lang="en-US" sz="1700" b="0" strike="noStrike" spc="-1" dirty="0" err="1">
                <a:solidFill>
                  <a:srgbClr val="3B3838"/>
                </a:solidFill>
                <a:latin typeface="Franklin Gothic Book"/>
              </a:rPr>
              <a:t>Mecholsky</a:t>
            </a:r>
            <a:r>
              <a:rPr lang="en-US" sz="1700" b="0" strike="noStrike" spc="-1" dirty="0">
                <a:solidFill>
                  <a:srgbClr val="3B3838"/>
                </a:solidFill>
                <a:latin typeface="Franklin Gothic Book"/>
              </a:rPr>
              <a:t>/ENG)</a:t>
            </a:r>
            <a:endParaRPr lang="en-US" sz="1700" b="0" strike="noStrike" spc="-1" dirty="0">
              <a:solidFill>
                <a:srgbClr val="000000"/>
              </a:solidFill>
              <a:latin typeface="Franklin Gothic Book"/>
            </a:endParaRPr>
          </a:p>
        </p:txBody>
      </p:sp>
      <p:pic>
        <p:nvPicPr>
          <p:cNvPr id="15" name="Picture 13" descr="Macintosh HD:Users:work:Documents:Dropbox:_Lavoro:Shared:CTSI Network Science Program:Pilot program network intervention:plot_awarded_pairs:community_2.jpeg">
            <a:extLst>
              <a:ext uri="{FF2B5EF4-FFF2-40B4-BE49-F238E27FC236}">
                <a16:creationId xmlns:a16="http://schemas.microsoft.com/office/drawing/2014/main" id="{A3470B09-2D09-4F52-B158-AA677AB142A6}"/>
              </a:ext>
            </a:extLst>
          </p:cNvPr>
          <p:cNvPicPr/>
          <p:nvPr/>
        </p:nvPicPr>
        <p:blipFill rotWithShape="1">
          <a:blip r:embed="rId3"/>
          <a:srcRect l="16093" r="14052"/>
          <a:stretch/>
        </p:blipFill>
        <p:spPr>
          <a:xfrm>
            <a:off x="6889063" y="4409451"/>
            <a:ext cx="1642119" cy="1828440"/>
          </a:xfrm>
          <a:prstGeom prst="rect">
            <a:avLst/>
          </a:prstGeom>
          <a:ln w="0">
            <a:solidFill>
              <a:srgbClr val="4F81BD"/>
            </a:solidFill>
          </a:ln>
        </p:spPr>
      </p:pic>
      <p:pic>
        <p:nvPicPr>
          <p:cNvPr id="16" name="Picture 14" descr="Macintosh HD:Users:work:Documents:Dropbox:_Lavoro:Shared:CTSI Network Science Program:Pilot program network intervention:plot_awarded_pairs:community_4.jpeg">
            <a:extLst>
              <a:ext uri="{FF2B5EF4-FFF2-40B4-BE49-F238E27FC236}">
                <a16:creationId xmlns:a16="http://schemas.microsoft.com/office/drawing/2014/main" id="{66142B32-3386-4AB2-99C1-6B70E4E6C327}"/>
              </a:ext>
            </a:extLst>
          </p:cNvPr>
          <p:cNvPicPr/>
          <p:nvPr/>
        </p:nvPicPr>
        <p:blipFill rotWithShape="1">
          <a:blip r:embed="rId4"/>
          <a:srcRect l="17875" r="15105"/>
          <a:stretch/>
        </p:blipFill>
        <p:spPr>
          <a:xfrm>
            <a:off x="8706374" y="4386851"/>
            <a:ext cx="1575501" cy="1828440"/>
          </a:xfrm>
          <a:prstGeom prst="rect">
            <a:avLst/>
          </a:prstGeom>
          <a:ln w="0">
            <a:solidFill>
              <a:srgbClr val="4F81BD"/>
            </a:solidFill>
          </a:ln>
        </p:spPr>
      </p:pic>
      <p:pic>
        <p:nvPicPr>
          <p:cNvPr id="17" name="Picture 15" descr="Macintosh HD:Users:work:Documents:Dropbox:_Lavoro:Shared:CTSI Network Science Program:Pilot program network intervention:plot_awarded_pairs:community_3.jpeg">
            <a:extLst>
              <a:ext uri="{FF2B5EF4-FFF2-40B4-BE49-F238E27FC236}">
                <a16:creationId xmlns:a16="http://schemas.microsoft.com/office/drawing/2014/main" id="{1882F977-7FA4-4C90-80EF-7A03625E46E0}"/>
              </a:ext>
            </a:extLst>
          </p:cNvPr>
          <p:cNvPicPr/>
          <p:nvPr/>
        </p:nvPicPr>
        <p:blipFill rotWithShape="1">
          <a:blip r:embed="rId5"/>
          <a:srcRect l="13648" r="9046"/>
          <a:stretch/>
        </p:blipFill>
        <p:spPr>
          <a:xfrm>
            <a:off x="10281875" y="4296591"/>
            <a:ext cx="1817311" cy="1828440"/>
          </a:xfrm>
          <a:prstGeom prst="rect">
            <a:avLst/>
          </a:prstGeom>
          <a:ln w="0">
            <a:solidFill>
              <a:srgbClr val="4F81BD"/>
            </a:solidFill>
          </a:ln>
        </p:spPr>
      </p:pic>
      <p:sp>
        <p:nvSpPr>
          <p:cNvPr id="18" name="CustomShape 2">
            <a:extLst>
              <a:ext uri="{FF2B5EF4-FFF2-40B4-BE49-F238E27FC236}">
                <a16:creationId xmlns:a16="http://schemas.microsoft.com/office/drawing/2014/main" id="{AD3EC9A1-2743-42F0-B4E7-A3A6B5B05088}"/>
              </a:ext>
            </a:extLst>
          </p:cNvPr>
          <p:cNvSpPr/>
          <p:nvPr/>
        </p:nvSpPr>
        <p:spPr>
          <a:xfrm>
            <a:off x="7710122" y="4849784"/>
            <a:ext cx="381960" cy="36468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800" b="1" strike="noStrike" spc="-1" dirty="0">
                <a:solidFill>
                  <a:srgbClr val="EE8F4C"/>
                </a:solidFill>
                <a:latin typeface="Franklin Gothic Book"/>
              </a:rPr>
              <a:t>A</a:t>
            </a:r>
            <a:endParaRPr lang="en-US" sz="1800" b="0" strike="noStrike" spc="-1" dirty="0">
              <a:latin typeface="Arial"/>
            </a:endParaRPr>
          </a:p>
        </p:txBody>
      </p:sp>
      <p:sp>
        <p:nvSpPr>
          <p:cNvPr id="19" name="CustomShape 3">
            <a:extLst>
              <a:ext uri="{FF2B5EF4-FFF2-40B4-BE49-F238E27FC236}">
                <a16:creationId xmlns:a16="http://schemas.microsoft.com/office/drawing/2014/main" id="{38C410D6-FF2A-43A2-8567-F6BBCCDC0D73}"/>
              </a:ext>
            </a:extLst>
          </p:cNvPr>
          <p:cNvSpPr/>
          <p:nvPr/>
        </p:nvSpPr>
        <p:spPr>
          <a:xfrm>
            <a:off x="9814596" y="5699658"/>
            <a:ext cx="381960" cy="36468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800" b="1" strike="noStrike" spc="-1" dirty="0">
                <a:solidFill>
                  <a:srgbClr val="EE8F4C"/>
                </a:solidFill>
                <a:latin typeface="Franklin Gothic Book"/>
              </a:rPr>
              <a:t>B</a:t>
            </a:r>
            <a:endParaRPr lang="en-US" sz="1800" b="0" strike="noStrike" spc="-1" dirty="0">
              <a:latin typeface="Arial"/>
            </a:endParaRPr>
          </a:p>
        </p:txBody>
      </p:sp>
      <p:sp>
        <p:nvSpPr>
          <p:cNvPr id="20" name="CustomShape 4">
            <a:extLst>
              <a:ext uri="{FF2B5EF4-FFF2-40B4-BE49-F238E27FC236}">
                <a16:creationId xmlns:a16="http://schemas.microsoft.com/office/drawing/2014/main" id="{ABD7DAE8-E1ED-4765-9080-511EC328F25E}"/>
              </a:ext>
            </a:extLst>
          </p:cNvPr>
          <p:cNvSpPr/>
          <p:nvPr/>
        </p:nvSpPr>
        <p:spPr>
          <a:xfrm>
            <a:off x="11165340" y="4814736"/>
            <a:ext cx="381960" cy="36468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800" b="1" strike="noStrike" spc="-1" dirty="0">
                <a:solidFill>
                  <a:srgbClr val="EE8F4C"/>
                </a:solidFill>
                <a:latin typeface="Franklin Gothic Book"/>
              </a:rPr>
              <a:t>C</a:t>
            </a:r>
            <a:endParaRPr lang="en-US" sz="1800" b="0" strike="noStrike" spc="-1" dirty="0">
              <a:latin typeface="Arial"/>
            </a:endParaRPr>
          </a:p>
        </p:txBody>
      </p:sp>
      <p:sp>
        <p:nvSpPr>
          <p:cNvPr id="11" name="Rectangle 10">
            <a:extLst>
              <a:ext uri="{FF2B5EF4-FFF2-40B4-BE49-F238E27FC236}">
                <a16:creationId xmlns:a16="http://schemas.microsoft.com/office/drawing/2014/main" id="{7103C4DB-0EE5-4982-8432-811C303EFF4A}"/>
              </a:ext>
            </a:extLst>
          </p:cNvPr>
          <p:cNvSpPr/>
          <p:nvPr/>
        </p:nvSpPr>
        <p:spPr>
          <a:xfrm>
            <a:off x="-13412" y="-5965"/>
            <a:ext cx="12205412" cy="1154896"/>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874044D-4E7A-4F73-AAC8-3A115493856F}"/>
              </a:ext>
            </a:extLst>
          </p:cNvPr>
          <p:cNvSpPr/>
          <p:nvPr/>
        </p:nvSpPr>
        <p:spPr>
          <a:xfrm>
            <a:off x="1607464" y="168668"/>
            <a:ext cx="9144000"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Network Intervention Within UF</a:t>
            </a:r>
            <a:endPar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14" name="Rectangle 13">
            <a:extLst>
              <a:ext uri="{FF2B5EF4-FFF2-40B4-BE49-F238E27FC236}">
                <a16:creationId xmlns:a16="http://schemas.microsoft.com/office/drawing/2014/main" id="{5A98B0F6-4BA8-4CEB-BE62-1482795FC264}"/>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2FF8D4B-0D58-47E2-B28F-5E0CAC327AF4}"/>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22" name="Picture 21">
            <a:extLst>
              <a:ext uri="{FF2B5EF4-FFF2-40B4-BE49-F238E27FC236}">
                <a16:creationId xmlns:a16="http://schemas.microsoft.com/office/drawing/2014/main" id="{44C587F7-3BA4-4E25-A107-420549BEF5A8}"/>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1494842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03A6C2-275B-4A58-BA20-F34F3DDC05F9}"/>
              </a:ext>
            </a:extLst>
          </p:cNvPr>
          <p:cNvSpPr/>
          <p:nvPr/>
        </p:nvSpPr>
        <p:spPr>
          <a:xfrm>
            <a:off x="451945" y="2357544"/>
            <a:ext cx="11561090" cy="3077766"/>
          </a:xfrm>
          <a:prstGeom prst="rect">
            <a:avLst/>
          </a:prstGeom>
        </p:spPr>
        <p:txBody>
          <a:bodyPr wrap="square" lIns="91440" tIns="45720" rIns="91440" bIns="45720" anchor="t">
            <a:spAutoFit/>
          </a:bodyPr>
          <a:lstStyle/>
          <a:p>
            <a:r>
              <a:rPr lang="en-US" b="1" spc="-1" dirty="0">
                <a:solidFill>
                  <a:schemeClr val="tx2"/>
                </a:solidFill>
                <a:latin typeface="Franklin Gothic Book" panose="020B0503020102020204" pitchFamily="34" charset="0"/>
              </a:rPr>
              <a:t>Esquivel-Upshaw (</a:t>
            </a:r>
            <a:r>
              <a:rPr lang="en-US" spc="-1" dirty="0">
                <a:solidFill>
                  <a:schemeClr val="tx2"/>
                </a:solidFill>
                <a:latin typeface="Franklin Gothic Book" panose="020B0503020102020204" pitchFamily="34" charset="0"/>
              </a:rPr>
              <a:t>College of Dentistry) and</a:t>
            </a:r>
            <a:r>
              <a:rPr lang="en-US" b="1" spc="-1" dirty="0">
                <a:solidFill>
                  <a:schemeClr val="tx2"/>
                </a:solidFill>
                <a:latin typeface="Franklin Gothic Book" panose="020B0503020102020204" pitchFamily="34" charset="0"/>
              </a:rPr>
              <a:t> J. </a:t>
            </a:r>
            <a:r>
              <a:rPr lang="en-US" b="1" spc="-1" dirty="0" err="1">
                <a:solidFill>
                  <a:schemeClr val="tx2"/>
                </a:solidFill>
                <a:latin typeface="Franklin Gothic Book" panose="020B0503020102020204" pitchFamily="34" charset="0"/>
              </a:rPr>
              <a:t>Mecholsky</a:t>
            </a:r>
            <a:r>
              <a:rPr lang="en-US" b="1" spc="-1" dirty="0">
                <a:solidFill>
                  <a:schemeClr val="tx2"/>
                </a:solidFill>
                <a:latin typeface="Franklin Gothic Book" panose="020B0503020102020204" pitchFamily="34" charset="0"/>
              </a:rPr>
              <a:t> (</a:t>
            </a:r>
            <a:r>
              <a:rPr lang="en-US" spc="-1" dirty="0">
                <a:solidFill>
                  <a:schemeClr val="tx2"/>
                </a:solidFill>
                <a:latin typeface="Franklin Gothic Book" panose="020B0503020102020204" pitchFamily="34" charset="0"/>
              </a:rPr>
              <a:t>Engineering):</a:t>
            </a:r>
          </a:p>
          <a:p>
            <a:endParaRPr lang="en-US" spc="-1" dirty="0">
              <a:solidFill>
                <a:schemeClr val="tx2"/>
              </a:solidFill>
              <a:latin typeface="Franklin Gothic Book" panose="020B0503020102020204" pitchFamily="34" charset="0"/>
            </a:endParaRPr>
          </a:p>
          <a:p>
            <a:endParaRPr lang="en-US" spc="-1" dirty="0">
              <a:solidFill>
                <a:schemeClr val="tx2"/>
              </a:solidFill>
              <a:latin typeface="Franklin Gothic Book" panose="020B0503020102020204" pitchFamily="34" charset="0"/>
            </a:endParaRPr>
          </a:p>
          <a:p>
            <a:r>
              <a:rPr lang="en-US" sz="2800" spc="-1" dirty="0">
                <a:latin typeface="Franklin Gothic Book" panose="020B0503020102020204" pitchFamily="34" charset="0"/>
                <a:ea typeface="+mn-lt"/>
                <a:cs typeface="+mn-lt"/>
              </a:rPr>
              <a:t>"By being able to identify causes and loads of failure, we can ascertain if the failure was because of material, processing or patient factors. We can then use this information to modify treatment planning models (such as don’t use these crowns in patients that have x condition), alter material composition or modify processing techniques.”</a:t>
            </a:r>
            <a:endParaRPr lang="en-US" sz="2800" dirty="0">
              <a:latin typeface="Franklin Gothic Book" panose="020B0503020102020204" pitchFamily="34" charset="0"/>
            </a:endParaRPr>
          </a:p>
        </p:txBody>
      </p:sp>
      <p:sp>
        <p:nvSpPr>
          <p:cNvPr id="4" name="Rectangle 3">
            <a:extLst>
              <a:ext uri="{FF2B5EF4-FFF2-40B4-BE49-F238E27FC236}">
                <a16:creationId xmlns:a16="http://schemas.microsoft.com/office/drawing/2014/main" id="{19307828-9956-4E64-8A4C-891BBFAACCE3}"/>
              </a:ext>
            </a:extLst>
          </p:cNvPr>
          <p:cNvSpPr/>
          <p:nvPr/>
        </p:nvSpPr>
        <p:spPr>
          <a:xfrm>
            <a:off x="-13412" y="-5965"/>
            <a:ext cx="12205412" cy="1713580"/>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905CF7A-8897-48B8-B9C7-CE20A5ECFA73}"/>
              </a:ext>
            </a:extLst>
          </p:cNvPr>
          <p:cNvSpPr/>
          <p:nvPr/>
        </p:nvSpPr>
        <p:spPr>
          <a:xfrm>
            <a:off x="133611" y="466104"/>
            <a:ext cx="11924778"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UF Intervention Evaluation Translational Impact</a:t>
            </a:r>
            <a:endPar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8" name="Rectangle 7">
            <a:extLst>
              <a:ext uri="{FF2B5EF4-FFF2-40B4-BE49-F238E27FC236}">
                <a16:creationId xmlns:a16="http://schemas.microsoft.com/office/drawing/2014/main" id="{177B9220-1C31-4292-BC36-6A76ACA3193B}"/>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ADC5594-18ED-4471-922D-DD4B3EDC4388}"/>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0" name="Picture 9">
            <a:extLst>
              <a:ext uri="{FF2B5EF4-FFF2-40B4-BE49-F238E27FC236}">
                <a16:creationId xmlns:a16="http://schemas.microsoft.com/office/drawing/2014/main" id="{D0669CDF-FE8A-4649-8FDE-9FB764A8408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1395335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ACAFD0-F2B6-4FC0-A417-8113F7DF561D}"/>
              </a:ext>
            </a:extLst>
          </p:cNvPr>
          <p:cNvSpPr>
            <a:spLocks noGrp="1"/>
          </p:cNvSpPr>
          <p:nvPr>
            <p:ph idx="4294967295"/>
          </p:nvPr>
        </p:nvSpPr>
        <p:spPr>
          <a:xfrm>
            <a:off x="1066800" y="2037395"/>
            <a:ext cx="10058400" cy="4022725"/>
          </a:xfrm>
        </p:spPr>
        <p:txBody>
          <a:bodyPr>
            <a:normAutofit fontScale="92500"/>
          </a:bodyPr>
          <a:lstStyle/>
          <a:p>
            <a:r>
              <a:rPr lang="en-US" sz="3700" dirty="0">
                <a:latin typeface="Franklin Gothic Book" panose="020B0503020102020204" pitchFamily="34" charset="0"/>
              </a:rPr>
              <a:t>The whole is greater than the sum of its parts</a:t>
            </a:r>
          </a:p>
          <a:p>
            <a:r>
              <a:rPr lang="en-US" sz="3700" dirty="0">
                <a:latin typeface="Franklin Gothic Book" panose="020B0503020102020204" pitchFamily="34" charset="0"/>
              </a:rPr>
              <a:t>New areas of research or new solutions to existing problems may come from combining substantive knowledge or methods from two or more disciplines</a:t>
            </a:r>
          </a:p>
          <a:p>
            <a:r>
              <a:rPr lang="en-US" sz="3700" dirty="0">
                <a:latin typeface="Franklin Gothic Book" panose="020B0503020102020204" pitchFamily="34" charset="0"/>
              </a:rPr>
              <a:t>Siloed disciplines may tend to yield siloed problems</a:t>
            </a:r>
          </a:p>
          <a:p>
            <a:r>
              <a:rPr lang="en-US" sz="3700" dirty="0">
                <a:latin typeface="Franklin Gothic Book" panose="020B0503020102020204" pitchFamily="34" charset="0"/>
              </a:rPr>
              <a:t>Crossing disciplines may yield more productivity</a:t>
            </a:r>
          </a:p>
          <a:p>
            <a:r>
              <a:rPr lang="en-US" sz="3700" dirty="0">
                <a:latin typeface="Franklin Gothic Book" panose="020B0503020102020204" pitchFamily="34" charset="0"/>
              </a:rPr>
              <a:t>Society may benefit from the impact </a:t>
            </a:r>
          </a:p>
          <a:p>
            <a:endParaRPr lang="en-US" dirty="0"/>
          </a:p>
        </p:txBody>
      </p:sp>
      <p:sp>
        <p:nvSpPr>
          <p:cNvPr id="7" name="Rectangle 6">
            <a:extLst>
              <a:ext uri="{FF2B5EF4-FFF2-40B4-BE49-F238E27FC236}">
                <a16:creationId xmlns:a16="http://schemas.microsoft.com/office/drawing/2014/main" id="{1920DA98-6B38-4C8E-8320-0B1FFF80A62C}"/>
              </a:ext>
            </a:extLst>
          </p:cNvPr>
          <p:cNvSpPr/>
          <p:nvPr/>
        </p:nvSpPr>
        <p:spPr>
          <a:xfrm>
            <a:off x="-13412" y="-5965"/>
            <a:ext cx="12205412" cy="1713580"/>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C658E9E-629F-47B9-841D-7FA00B29E2DD}"/>
              </a:ext>
            </a:extLst>
          </p:cNvPr>
          <p:cNvSpPr/>
          <p:nvPr/>
        </p:nvSpPr>
        <p:spPr>
          <a:xfrm>
            <a:off x="1524000" y="466104"/>
            <a:ext cx="9144000"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Why cross disciplines?</a:t>
            </a:r>
            <a:endPar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11" name="Rectangle 10">
            <a:extLst>
              <a:ext uri="{FF2B5EF4-FFF2-40B4-BE49-F238E27FC236}">
                <a16:creationId xmlns:a16="http://schemas.microsoft.com/office/drawing/2014/main" id="{FDFE7F44-99AD-439A-BC01-9CC34B70EE63}"/>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AC294E9-CB7A-4B44-8A19-DB4D1355DADA}"/>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3" name="Picture 12">
            <a:extLst>
              <a:ext uri="{FF2B5EF4-FFF2-40B4-BE49-F238E27FC236}">
                <a16:creationId xmlns:a16="http://schemas.microsoft.com/office/drawing/2014/main" id="{459A024E-0ACB-4C09-BBB5-65E819852B8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2481820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Picture 10" descr="A picture containing man, street, traffic, sign&#10;&#10;Description automatically generated"/>
          <p:cNvPicPr/>
          <p:nvPr/>
        </p:nvPicPr>
        <p:blipFill>
          <a:blip r:embed="rId3"/>
          <a:srcRect l="12418" t="8389" r="4670" b="10558"/>
          <a:stretch/>
        </p:blipFill>
        <p:spPr>
          <a:xfrm>
            <a:off x="7169040" y="1247930"/>
            <a:ext cx="4851000" cy="4979880"/>
          </a:xfrm>
          <a:prstGeom prst="rect">
            <a:avLst/>
          </a:prstGeom>
          <a:ln w="0">
            <a:noFill/>
          </a:ln>
        </p:spPr>
      </p:pic>
      <p:pic>
        <p:nvPicPr>
          <p:cNvPr id="375" name="Picture 2" descr="Diagram&#10;&#10;Description automatically generated"/>
          <p:cNvPicPr/>
          <p:nvPr/>
        </p:nvPicPr>
        <p:blipFill>
          <a:blip r:embed="rId4"/>
          <a:stretch/>
        </p:blipFill>
        <p:spPr>
          <a:xfrm>
            <a:off x="232920" y="1438730"/>
            <a:ext cx="2034720" cy="4789080"/>
          </a:xfrm>
          <a:prstGeom prst="rect">
            <a:avLst/>
          </a:prstGeom>
          <a:ln w="0">
            <a:noFill/>
          </a:ln>
        </p:spPr>
      </p:pic>
      <p:sp>
        <p:nvSpPr>
          <p:cNvPr id="376" name="CustomShape 2"/>
          <p:cNvSpPr/>
          <p:nvPr/>
        </p:nvSpPr>
        <p:spPr>
          <a:xfrm>
            <a:off x="7662240" y="1247930"/>
            <a:ext cx="4390920" cy="106524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r">
              <a:lnSpc>
                <a:spcPct val="100000"/>
              </a:lnSpc>
            </a:pPr>
            <a:r>
              <a:rPr lang="en-US" sz="1600" b="0" strike="noStrike" spc="-1">
                <a:solidFill>
                  <a:srgbClr val="000000"/>
                </a:solidFill>
                <a:latin typeface="Times New Roman"/>
              </a:rPr>
              <a:t>UF ↔ FSU </a:t>
            </a:r>
            <a:br/>
            <a:r>
              <a:rPr lang="en-US" sz="1600" b="0" strike="noStrike" spc="-1">
                <a:solidFill>
                  <a:srgbClr val="000000"/>
                </a:solidFill>
                <a:latin typeface="Times New Roman"/>
              </a:rPr>
              <a:t>Publication </a:t>
            </a:r>
            <a:endParaRPr lang="en-US" sz="1600" b="0" strike="noStrike" spc="-1">
              <a:latin typeface="Arial"/>
            </a:endParaRPr>
          </a:p>
          <a:p>
            <a:pPr algn="r">
              <a:lnSpc>
                <a:spcPct val="100000"/>
              </a:lnSpc>
            </a:pPr>
            <a:r>
              <a:rPr lang="en-US" sz="1600" b="0" strike="noStrike" spc="-1">
                <a:solidFill>
                  <a:srgbClr val="000000"/>
                </a:solidFill>
                <a:latin typeface="Times New Roman"/>
              </a:rPr>
              <a:t>Collaboration</a:t>
            </a:r>
            <a:br/>
            <a:r>
              <a:rPr lang="en-US" sz="1600" b="0" strike="noStrike" spc="-1">
                <a:solidFill>
                  <a:srgbClr val="000000"/>
                </a:solidFill>
                <a:latin typeface="Times New Roman"/>
              </a:rPr>
              <a:t>Network</a:t>
            </a:r>
            <a:endParaRPr lang="en-US" sz="1600" b="0" strike="noStrike" spc="-1">
              <a:latin typeface="Arial"/>
            </a:endParaRPr>
          </a:p>
        </p:txBody>
      </p:sp>
      <p:sp>
        <p:nvSpPr>
          <p:cNvPr id="377" name="CustomShape 3"/>
          <p:cNvSpPr/>
          <p:nvPr/>
        </p:nvSpPr>
        <p:spPr>
          <a:xfrm>
            <a:off x="2426760" y="1369610"/>
            <a:ext cx="4571640" cy="502956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marL="285840" indent="-285480">
              <a:lnSpc>
                <a:spcPct val="100000"/>
              </a:lnSpc>
              <a:buClr>
                <a:srgbClr val="000000"/>
              </a:buClr>
              <a:buFont typeface="Arial"/>
              <a:buChar char="•"/>
            </a:pPr>
            <a:r>
              <a:rPr lang="en-US" sz="1800" b="0" strike="noStrike" spc="-1" dirty="0">
                <a:solidFill>
                  <a:srgbClr val="000000"/>
                </a:solidFill>
                <a:latin typeface="Calibri"/>
              </a:rPr>
              <a:t>Topic Model of all publications by UF and FSU researchers from 2018 to 2020.</a:t>
            </a:r>
            <a:endParaRPr lang="en-US" sz="1800" b="0" strike="noStrike" spc="-1" dirty="0">
              <a:latin typeface="Arial"/>
            </a:endParaRPr>
          </a:p>
          <a:p>
            <a:pPr marL="800280" lvl="1" indent="-342720">
              <a:lnSpc>
                <a:spcPct val="100000"/>
              </a:lnSpc>
              <a:buClr>
                <a:srgbClr val="000000"/>
              </a:buClr>
              <a:buFont typeface="Wingdings" charset="2"/>
              <a:buChar char=""/>
            </a:pPr>
            <a:r>
              <a:rPr lang="en-US" sz="1800" b="0" strike="noStrike" spc="-1" dirty="0">
                <a:solidFill>
                  <a:srgbClr val="000000"/>
                </a:solidFill>
                <a:latin typeface="Calibri"/>
              </a:rPr>
              <a:t>Author to author topic similarity score.</a:t>
            </a:r>
            <a:endParaRPr lang="en-US" sz="1800" b="0" strike="noStrike" spc="-1" dirty="0">
              <a:latin typeface="Arial"/>
            </a:endParaRPr>
          </a:p>
          <a:p>
            <a:pPr marL="285840" indent="-285480">
              <a:lnSpc>
                <a:spcPct val="100000"/>
              </a:lnSpc>
              <a:buClr>
                <a:srgbClr val="000000"/>
              </a:buClr>
              <a:buFont typeface="Arial"/>
              <a:buChar char="•"/>
            </a:pPr>
            <a:r>
              <a:rPr lang="en-US" sz="1800" b="0" strike="noStrike" spc="-1" dirty="0">
                <a:solidFill>
                  <a:srgbClr val="000000"/>
                </a:solidFill>
                <a:latin typeface="Calibri"/>
              </a:rPr>
              <a:t>Selected biomedical topics that are substantially  represented at both universities.</a:t>
            </a:r>
            <a:endParaRPr lang="en-US" sz="1800" b="0" strike="noStrike" spc="-1" dirty="0">
              <a:latin typeface="Arial"/>
            </a:endParaRPr>
          </a:p>
          <a:p>
            <a:pPr marL="285840" indent="-285480">
              <a:lnSpc>
                <a:spcPct val="100000"/>
              </a:lnSpc>
              <a:buClr>
                <a:srgbClr val="000000"/>
              </a:buClr>
              <a:buFont typeface="Arial"/>
              <a:buChar char="•"/>
            </a:pPr>
            <a:r>
              <a:rPr lang="en-US" sz="1800" b="0" strike="noStrike" spc="-1" dirty="0">
                <a:solidFill>
                  <a:srgbClr val="000000"/>
                </a:solidFill>
                <a:latin typeface="Calibri"/>
              </a:rPr>
              <a:t>Contacted 20 Pairs</a:t>
            </a:r>
            <a:endParaRPr lang="en-US" sz="1800" b="0" strike="noStrike" spc="-1" dirty="0">
              <a:latin typeface="Arial"/>
            </a:endParaRPr>
          </a:p>
          <a:p>
            <a:pPr marL="743040" lvl="1" indent="-285480">
              <a:lnSpc>
                <a:spcPct val="100000"/>
              </a:lnSpc>
              <a:buClr>
                <a:srgbClr val="000000"/>
              </a:buClr>
              <a:buFont typeface="Arial"/>
              <a:buChar char="•"/>
            </a:pPr>
            <a:r>
              <a:rPr lang="en-US" sz="1800" b="0" strike="noStrike" spc="-1" dirty="0">
                <a:solidFill>
                  <a:srgbClr val="000000"/>
                </a:solidFill>
                <a:latin typeface="Calibri"/>
              </a:rPr>
              <a:t>20 researchers at UF</a:t>
            </a:r>
            <a:endParaRPr lang="en-US" sz="1800" b="0" strike="noStrike" spc="-1" dirty="0">
              <a:latin typeface="Arial"/>
            </a:endParaRPr>
          </a:p>
          <a:p>
            <a:pPr marL="743040" lvl="1" indent="-285480">
              <a:lnSpc>
                <a:spcPct val="100000"/>
              </a:lnSpc>
              <a:buClr>
                <a:srgbClr val="000000"/>
              </a:buClr>
              <a:buFont typeface="Arial"/>
              <a:buChar char="•"/>
            </a:pPr>
            <a:r>
              <a:rPr lang="en-US" sz="1800" b="0" strike="noStrike" spc="-1" dirty="0">
                <a:solidFill>
                  <a:srgbClr val="000000"/>
                </a:solidFill>
                <a:latin typeface="Calibri"/>
              </a:rPr>
              <a:t>20 researchers at FSU</a:t>
            </a:r>
            <a:endParaRPr lang="en-US" sz="1800" b="0" strike="noStrike" spc="-1" dirty="0">
              <a:latin typeface="Arial"/>
            </a:endParaRPr>
          </a:p>
          <a:p>
            <a:pPr marL="285840" indent="-285480">
              <a:lnSpc>
                <a:spcPct val="100000"/>
              </a:lnSpc>
              <a:buClr>
                <a:srgbClr val="000000"/>
              </a:buClr>
              <a:buFont typeface="Arial"/>
              <a:buChar char="•"/>
            </a:pPr>
            <a:r>
              <a:rPr lang="en-US" sz="1800" b="0" strike="noStrike" spc="-1" dirty="0">
                <a:solidFill>
                  <a:srgbClr val="000000"/>
                </a:solidFill>
                <a:latin typeface="Calibri"/>
              </a:rPr>
              <a:t>7 Pairs agreed to participate and submitted a Letter of Intent.</a:t>
            </a:r>
            <a:endParaRPr lang="en-US" sz="1800" b="0" strike="noStrike" spc="-1" dirty="0">
              <a:latin typeface="Arial"/>
            </a:endParaRPr>
          </a:p>
          <a:p>
            <a:pPr marL="285840" indent="-285480">
              <a:lnSpc>
                <a:spcPct val="100000"/>
              </a:lnSpc>
              <a:buClr>
                <a:srgbClr val="000000"/>
              </a:buClr>
              <a:buFont typeface="Arial"/>
              <a:buChar char="•"/>
            </a:pPr>
            <a:r>
              <a:rPr lang="en-US" sz="1800" b="0" strike="noStrike" spc="-1" dirty="0">
                <a:solidFill>
                  <a:srgbClr val="000000"/>
                </a:solidFill>
                <a:latin typeface="Calibri"/>
              </a:rPr>
              <a:t>Several other candidates were interested, but …</a:t>
            </a:r>
            <a:endParaRPr lang="en-US" sz="1800" b="0" strike="noStrike" spc="-1" dirty="0">
              <a:latin typeface="Arial"/>
            </a:endParaRPr>
          </a:p>
          <a:p>
            <a:pPr marL="743040" lvl="1" indent="-285480">
              <a:lnSpc>
                <a:spcPct val="100000"/>
              </a:lnSpc>
              <a:buClr>
                <a:srgbClr val="000000"/>
              </a:buClr>
              <a:buFont typeface="Arial"/>
              <a:buChar char="•"/>
            </a:pPr>
            <a:r>
              <a:rPr lang="en-US" sz="1800" b="0" strike="noStrike" spc="-1" dirty="0">
                <a:solidFill>
                  <a:srgbClr val="000000"/>
                </a:solidFill>
                <a:latin typeface="Calibri"/>
              </a:rPr>
              <a:t>… had time constraints.</a:t>
            </a:r>
            <a:endParaRPr lang="en-US" sz="1800" b="0" strike="noStrike" spc="-1" dirty="0">
              <a:latin typeface="Arial"/>
            </a:endParaRPr>
          </a:p>
          <a:p>
            <a:pPr marL="743040" lvl="1" indent="-285480">
              <a:lnSpc>
                <a:spcPct val="100000"/>
              </a:lnSpc>
              <a:buClr>
                <a:srgbClr val="000000"/>
              </a:buClr>
              <a:buFont typeface="Arial"/>
              <a:buChar char="•"/>
            </a:pPr>
            <a:r>
              <a:rPr lang="en-US" sz="1800" b="0" strike="noStrike" spc="-1" dirty="0">
                <a:solidFill>
                  <a:srgbClr val="000000"/>
                </a:solidFill>
                <a:latin typeface="Calibri"/>
              </a:rPr>
              <a:t>… corresponding candidate did not reciprocate.</a:t>
            </a:r>
            <a:endParaRPr lang="en-US" sz="1800" b="0" strike="noStrike" spc="-1" dirty="0">
              <a:latin typeface="Arial"/>
            </a:endParaRPr>
          </a:p>
          <a:p>
            <a:pPr>
              <a:lnSpc>
                <a:spcPct val="100000"/>
              </a:lnSpc>
            </a:pPr>
            <a:endParaRPr lang="en-US" sz="1800" b="0" strike="noStrike" spc="-1" dirty="0">
              <a:latin typeface="Arial"/>
            </a:endParaRPr>
          </a:p>
        </p:txBody>
      </p:sp>
      <p:sp>
        <p:nvSpPr>
          <p:cNvPr id="7" name="Rectangle 6">
            <a:extLst>
              <a:ext uri="{FF2B5EF4-FFF2-40B4-BE49-F238E27FC236}">
                <a16:creationId xmlns:a16="http://schemas.microsoft.com/office/drawing/2014/main" id="{31941479-D0D6-47B4-B4D9-41545ABAD74A}"/>
              </a:ext>
            </a:extLst>
          </p:cNvPr>
          <p:cNvSpPr/>
          <p:nvPr/>
        </p:nvSpPr>
        <p:spPr>
          <a:xfrm>
            <a:off x="-13412" y="-5964"/>
            <a:ext cx="12205412" cy="1272930"/>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3E7AAB5-728E-412A-8BDC-786F37BBB069}"/>
              </a:ext>
            </a:extLst>
          </p:cNvPr>
          <p:cNvSpPr/>
          <p:nvPr/>
        </p:nvSpPr>
        <p:spPr>
          <a:xfrm>
            <a:off x="133611" y="236262"/>
            <a:ext cx="11924778"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Network Intervention UF-FSU</a:t>
            </a:r>
            <a:endPar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10" name="Rectangle 9">
            <a:extLst>
              <a:ext uri="{FF2B5EF4-FFF2-40B4-BE49-F238E27FC236}">
                <a16:creationId xmlns:a16="http://schemas.microsoft.com/office/drawing/2014/main" id="{C8823882-3BD9-442C-BFB7-433DBA9BDC16}"/>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73F6976-6BE0-4C4B-8F21-89BE51268906}"/>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2" name="Picture 11">
            <a:extLst>
              <a:ext uri="{FF2B5EF4-FFF2-40B4-BE49-F238E27FC236}">
                <a16:creationId xmlns:a16="http://schemas.microsoft.com/office/drawing/2014/main" id="{071D1460-C987-4404-9510-C67D0976E39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3707576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Picture 3" descr="A picture containing diagram&#10;&#10;Description automatically generated"/>
          <p:cNvPicPr/>
          <p:nvPr/>
        </p:nvPicPr>
        <p:blipFill>
          <a:blip r:embed="rId3"/>
          <a:srcRect r="-279" b="3812"/>
          <a:stretch/>
        </p:blipFill>
        <p:spPr>
          <a:xfrm>
            <a:off x="6995880" y="1430687"/>
            <a:ext cx="5042160" cy="4967280"/>
          </a:xfrm>
          <a:prstGeom prst="rect">
            <a:avLst/>
          </a:prstGeom>
          <a:ln w="0">
            <a:noFill/>
          </a:ln>
        </p:spPr>
      </p:pic>
      <p:sp>
        <p:nvSpPr>
          <p:cNvPr id="381" name="CustomShape 2"/>
          <p:cNvSpPr/>
          <p:nvPr/>
        </p:nvSpPr>
        <p:spPr>
          <a:xfrm>
            <a:off x="7678168" y="1554782"/>
            <a:ext cx="4390920" cy="82188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algn="r">
              <a:lnSpc>
                <a:spcPct val="100000"/>
              </a:lnSpc>
            </a:pPr>
            <a:r>
              <a:rPr lang="en-US" sz="1600" b="0" strike="noStrike" spc="-1" dirty="0">
                <a:solidFill>
                  <a:srgbClr val="000000"/>
                </a:solidFill>
                <a:latin typeface="Times New Roman"/>
              </a:rPr>
              <a:t>UF ↔ FSU </a:t>
            </a:r>
            <a:br>
              <a:rPr dirty="0"/>
            </a:br>
            <a:r>
              <a:rPr lang="en-US" sz="1600" b="0" strike="noStrike" spc="-1" dirty="0">
                <a:solidFill>
                  <a:srgbClr val="000000"/>
                </a:solidFill>
                <a:latin typeface="Times New Roman"/>
              </a:rPr>
              <a:t>Topic Similarity</a:t>
            </a:r>
            <a:br>
              <a:rPr dirty="0"/>
            </a:br>
            <a:r>
              <a:rPr lang="en-US" sz="1600" b="0" strike="noStrike" spc="-1" dirty="0">
                <a:solidFill>
                  <a:srgbClr val="000000"/>
                </a:solidFill>
                <a:latin typeface="Times New Roman"/>
              </a:rPr>
              <a:t>Network</a:t>
            </a:r>
            <a:endParaRPr lang="en-US" sz="1600" b="0" strike="noStrike" spc="-1" dirty="0">
              <a:latin typeface="Arial"/>
            </a:endParaRPr>
          </a:p>
        </p:txBody>
      </p:sp>
      <p:sp>
        <p:nvSpPr>
          <p:cNvPr id="382" name="CustomShape 3"/>
          <p:cNvSpPr/>
          <p:nvPr/>
        </p:nvSpPr>
        <p:spPr>
          <a:xfrm>
            <a:off x="2424240" y="1554782"/>
            <a:ext cx="4571640" cy="5029560"/>
          </a:xfrm>
          <a:prstGeom prst="rect">
            <a:avLst/>
          </a:prstGeom>
          <a:noFill/>
          <a:ln w="0">
            <a:noFill/>
          </a:ln>
        </p:spPr>
        <p:style>
          <a:lnRef idx="0">
            <a:scrgbClr r="0" g="0" b="0"/>
          </a:lnRef>
          <a:fillRef idx="0">
            <a:scrgbClr r="0" g="0" b="0"/>
          </a:fillRef>
          <a:effectRef idx="0">
            <a:scrgbClr r="0" g="0" b="0"/>
          </a:effectRef>
          <a:fontRef idx="minor"/>
        </p:style>
        <p:txBody>
          <a:bodyPr>
            <a:spAutoFit/>
          </a:bodyPr>
          <a:lstStyle/>
          <a:p>
            <a:pPr marL="285840" indent="-285480">
              <a:lnSpc>
                <a:spcPct val="100000"/>
              </a:lnSpc>
              <a:buClr>
                <a:srgbClr val="000000"/>
              </a:buClr>
              <a:buFont typeface="Arial"/>
              <a:buChar char="•"/>
            </a:pPr>
            <a:r>
              <a:rPr lang="en-US" sz="1800" b="0" strike="noStrike" spc="-1" dirty="0">
                <a:solidFill>
                  <a:srgbClr val="000000"/>
                </a:solidFill>
                <a:latin typeface="Calibri"/>
              </a:rPr>
              <a:t>Topic Model of all publications by UF and FSU researchers from 2018 to 2020.</a:t>
            </a:r>
            <a:endParaRPr lang="en-US" sz="1800" b="0" strike="noStrike" spc="-1" dirty="0">
              <a:latin typeface="Arial"/>
            </a:endParaRPr>
          </a:p>
          <a:p>
            <a:pPr marL="800280" lvl="1" indent="-342720">
              <a:lnSpc>
                <a:spcPct val="100000"/>
              </a:lnSpc>
              <a:buClr>
                <a:srgbClr val="000000"/>
              </a:buClr>
              <a:buFont typeface="Wingdings" charset="2"/>
              <a:buChar char=""/>
            </a:pPr>
            <a:r>
              <a:rPr lang="en-US" sz="1800" b="0" strike="noStrike" spc="-1" dirty="0">
                <a:solidFill>
                  <a:srgbClr val="000000"/>
                </a:solidFill>
                <a:latin typeface="Calibri"/>
              </a:rPr>
              <a:t>Author to author topic similarity score.</a:t>
            </a:r>
            <a:endParaRPr lang="en-US" sz="1800" b="0" strike="noStrike" spc="-1" dirty="0">
              <a:latin typeface="Arial"/>
            </a:endParaRPr>
          </a:p>
          <a:p>
            <a:pPr marL="285840" indent="-285480">
              <a:lnSpc>
                <a:spcPct val="100000"/>
              </a:lnSpc>
              <a:buClr>
                <a:srgbClr val="000000"/>
              </a:buClr>
              <a:buFont typeface="Arial"/>
              <a:buChar char="•"/>
            </a:pPr>
            <a:r>
              <a:rPr lang="en-US" sz="1800" b="0" strike="noStrike" spc="-1" dirty="0">
                <a:solidFill>
                  <a:srgbClr val="000000"/>
                </a:solidFill>
                <a:latin typeface="Calibri"/>
              </a:rPr>
              <a:t>Selected biomedical topics that are substantially  represented at both universities.</a:t>
            </a:r>
            <a:endParaRPr lang="en-US" sz="1800" b="0" strike="noStrike" spc="-1" dirty="0">
              <a:latin typeface="Arial"/>
            </a:endParaRPr>
          </a:p>
          <a:p>
            <a:pPr marL="285840" indent="-285480">
              <a:lnSpc>
                <a:spcPct val="100000"/>
              </a:lnSpc>
              <a:buClr>
                <a:srgbClr val="000000"/>
              </a:buClr>
              <a:buFont typeface="Arial"/>
              <a:buChar char="•"/>
            </a:pPr>
            <a:r>
              <a:rPr lang="en-US" sz="1800" b="0" strike="noStrike" spc="-1" dirty="0">
                <a:solidFill>
                  <a:srgbClr val="000000"/>
                </a:solidFill>
                <a:latin typeface="Calibri"/>
              </a:rPr>
              <a:t>Contacted 20 Pairs</a:t>
            </a:r>
            <a:endParaRPr lang="en-US" sz="1800" b="0" strike="noStrike" spc="-1" dirty="0">
              <a:latin typeface="Arial"/>
            </a:endParaRPr>
          </a:p>
          <a:p>
            <a:pPr marL="743040" lvl="1" indent="-285480">
              <a:lnSpc>
                <a:spcPct val="100000"/>
              </a:lnSpc>
              <a:buClr>
                <a:srgbClr val="000000"/>
              </a:buClr>
              <a:buFont typeface="Arial"/>
              <a:buChar char="•"/>
            </a:pPr>
            <a:r>
              <a:rPr lang="en-US" sz="1800" b="0" strike="noStrike" spc="-1" dirty="0">
                <a:solidFill>
                  <a:srgbClr val="000000"/>
                </a:solidFill>
                <a:latin typeface="Calibri"/>
              </a:rPr>
              <a:t>20 researchers at UF</a:t>
            </a:r>
            <a:endParaRPr lang="en-US" sz="1800" b="0" strike="noStrike" spc="-1" dirty="0">
              <a:latin typeface="Arial"/>
            </a:endParaRPr>
          </a:p>
          <a:p>
            <a:pPr marL="743040" lvl="1" indent="-285480">
              <a:lnSpc>
                <a:spcPct val="100000"/>
              </a:lnSpc>
              <a:buClr>
                <a:srgbClr val="000000"/>
              </a:buClr>
              <a:buFont typeface="Arial"/>
              <a:buChar char="•"/>
            </a:pPr>
            <a:r>
              <a:rPr lang="en-US" sz="1800" b="0" strike="noStrike" spc="-1" dirty="0">
                <a:solidFill>
                  <a:srgbClr val="000000"/>
                </a:solidFill>
                <a:latin typeface="Calibri"/>
              </a:rPr>
              <a:t>20 researchers at FSU</a:t>
            </a:r>
            <a:endParaRPr lang="en-US" sz="1800" b="0" strike="noStrike" spc="-1" dirty="0">
              <a:latin typeface="Arial"/>
            </a:endParaRPr>
          </a:p>
          <a:p>
            <a:pPr marL="285840" indent="-285480">
              <a:lnSpc>
                <a:spcPct val="100000"/>
              </a:lnSpc>
              <a:buClr>
                <a:srgbClr val="000000"/>
              </a:buClr>
              <a:buFont typeface="Arial"/>
              <a:buChar char="•"/>
            </a:pPr>
            <a:r>
              <a:rPr lang="en-US" sz="1800" b="0" strike="noStrike" spc="-1" dirty="0">
                <a:solidFill>
                  <a:srgbClr val="000000"/>
                </a:solidFill>
                <a:latin typeface="Calibri"/>
              </a:rPr>
              <a:t>7 Pairs agreed to participate and submitted a Letter of Intent.</a:t>
            </a:r>
            <a:endParaRPr lang="en-US" sz="1800" b="0" strike="noStrike" spc="-1" dirty="0">
              <a:latin typeface="Arial"/>
            </a:endParaRPr>
          </a:p>
          <a:p>
            <a:pPr marL="285840" indent="-285480">
              <a:lnSpc>
                <a:spcPct val="100000"/>
              </a:lnSpc>
              <a:buClr>
                <a:srgbClr val="000000"/>
              </a:buClr>
              <a:buFont typeface="Arial"/>
              <a:buChar char="•"/>
            </a:pPr>
            <a:r>
              <a:rPr lang="en-US" sz="1800" b="0" strike="noStrike" spc="-1" dirty="0">
                <a:solidFill>
                  <a:srgbClr val="000000"/>
                </a:solidFill>
                <a:latin typeface="Calibri"/>
              </a:rPr>
              <a:t>Several other candidates were interested, but …</a:t>
            </a:r>
            <a:endParaRPr lang="en-US" sz="1800" b="0" strike="noStrike" spc="-1" dirty="0">
              <a:latin typeface="Arial"/>
            </a:endParaRPr>
          </a:p>
          <a:p>
            <a:pPr marL="743040" lvl="1" indent="-285480">
              <a:lnSpc>
                <a:spcPct val="100000"/>
              </a:lnSpc>
              <a:buClr>
                <a:srgbClr val="000000"/>
              </a:buClr>
              <a:buFont typeface="Arial"/>
              <a:buChar char="•"/>
            </a:pPr>
            <a:r>
              <a:rPr lang="en-US" sz="1800" b="0" strike="noStrike" spc="-1" dirty="0">
                <a:solidFill>
                  <a:srgbClr val="000000"/>
                </a:solidFill>
                <a:latin typeface="Calibri"/>
              </a:rPr>
              <a:t>… had time constraints.</a:t>
            </a:r>
            <a:endParaRPr lang="en-US" sz="1800" b="0" strike="noStrike" spc="-1" dirty="0">
              <a:latin typeface="Arial"/>
            </a:endParaRPr>
          </a:p>
          <a:p>
            <a:pPr marL="743040" lvl="1" indent="-285480">
              <a:lnSpc>
                <a:spcPct val="100000"/>
              </a:lnSpc>
              <a:buClr>
                <a:srgbClr val="000000"/>
              </a:buClr>
              <a:buFont typeface="Arial"/>
              <a:buChar char="•"/>
            </a:pPr>
            <a:r>
              <a:rPr lang="en-US" sz="1800" b="0" strike="noStrike" spc="-1" dirty="0">
                <a:solidFill>
                  <a:srgbClr val="000000"/>
                </a:solidFill>
                <a:latin typeface="Calibri"/>
              </a:rPr>
              <a:t>… corresponding candidate did not reciprocate.</a:t>
            </a:r>
            <a:endParaRPr lang="en-US" sz="1800" b="0" strike="noStrike" spc="-1" dirty="0">
              <a:latin typeface="Arial"/>
            </a:endParaRPr>
          </a:p>
          <a:p>
            <a:pPr>
              <a:lnSpc>
                <a:spcPct val="100000"/>
              </a:lnSpc>
            </a:pPr>
            <a:endParaRPr lang="en-US" sz="1800" b="0" strike="noStrike" spc="-1" dirty="0">
              <a:latin typeface="Arial"/>
            </a:endParaRPr>
          </a:p>
        </p:txBody>
      </p:sp>
      <p:pic>
        <p:nvPicPr>
          <p:cNvPr id="383" name="Picture 2" descr="Diagram&#10;&#10;Description automatically generated"/>
          <p:cNvPicPr/>
          <p:nvPr/>
        </p:nvPicPr>
        <p:blipFill>
          <a:blip r:embed="rId4"/>
          <a:stretch/>
        </p:blipFill>
        <p:spPr>
          <a:xfrm>
            <a:off x="153960" y="1505038"/>
            <a:ext cx="2034720" cy="4789080"/>
          </a:xfrm>
          <a:prstGeom prst="rect">
            <a:avLst/>
          </a:prstGeom>
          <a:ln w="0">
            <a:noFill/>
          </a:ln>
        </p:spPr>
      </p:pic>
      <p:sp>
        <p:nvSpPr>
          <p:cNvPr id="12" name="Rectangle 11">
            <a:extLst>
              <a:ext uri="{FF2B5EF4-FFF2-40B4-BE49-F238E27FC236}">
                <a16:creationId xmlns:a16="http://schemas.microsoft.com/office/drawing/2014/main" id="{0760A312-7C81-499E-AD68-D08BABEF8F51}"/>
              </a:ext>
            </a:extLst>
          </p:cNvPr>
          <p:cNvSpPr/>
          <p:nvPr/>
        </p:nvSpPr>
        <p:spPr>
          <a:xfrm>
            <a:off x="-13412" y="-5964"/>
            <a:ext cx="12205412" cy="1272930"/>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5CC706B-3A1D-43B9-8AFB-E955BB2FE0A5}"/>
              </a:ext>
            </a:extLst>
          </p:cNvPr>
          <p:cNvSpPr/>
          <p:nvPr/>
        </p:nvSpPr>
        <p:spPr>
          <a:xfrm>
            <a:off x="133611" y="236262"/>
            <a:ext cx="11924778"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Network Intervention UF-FSU</a:t>
            </a:r>
            <a:endPar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14" name="Rectangle 13">
            <a:extLst>
              <a:ext uri="{FF2B5EF4-FFF2-40B4-BE49-F238E27FC236}">
                <a16:creationId xmlns:a16="http://schemas.microsoft.com/office/drawing/2014/main" id="{13339275-2738-495B-B4AB-FE27D493DFE9}"/>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ECE30C1-7927-4A6B-A48F-7E540AB4DA02}"/>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6" name="Picture 15">
            <a:extLst>
              <a:ext uri="{FF2B5EF4-FFF2-40B4-BE49-F238E27FC236}">
                <a16:creationId xmlns:a16="http://schemas.microsoft.com/office/drawing/2014/main" id="{9D95CDC4-DD12-4814-BC47-785E8257B8B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6BC762F-DA2E-42D0-BCE0-235E58520E50}"/>
              </a:ext>
            </a:extLst>
          </p:cNvPr>
          <p:cNvSpPr/>
          <p:nvPr/>
        </p:nvSpPr>
        <p:spPr>
          <a:xfrm>
            <a:off x="924910" y="1460938"/>
            <a:ext cx="10794124" cy="452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ree, outdoor object, dark, night sky&#10;&#10;Description automatically generated">
            <a:extLst>
              <a:ext uri="{FF2B5EF4-FFF2-40B4-BE49-F238E27FC236}">
                <a16:creationId xmlns:a16="http://schemas.microsoft.com/office/drawing/2014/main" id="{80EB2DB0-CFD3-4946-BD51-F1BA66B9288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208521" y="1706761"/>
            <a:ext cx="4885895" cy="4677364"/>
          </a:xfrm>
          <a:prstGeom prst="rect">
            <a:avLst/>
          </a:prstGeom>
          <a:ln w="19050" cap="sq" cmpd="thickThin">
            <a:solidFill>
              <a:schemeClr val="tx1"/>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D289124D-C6C6-42F3-AC45-61D552FBAF9B}"/>
              </a:ext>
            </a:extLst>
          </p:cNvPr>
          <p:cNvSpPr txBox="1"/>
          <p:nvPr/>
        </p:nvSpPr>
        <p:spPr>
          <a:xfrm>
            <a:off x="7208521" y="1717553"/>
            <a:ext cx="1043939" cy="1015663"/>
          </a:xfrm>
          <a:prstGeom prst="rect">
            <a:avLst/>
          </a:prstGeom>
          <a:noFill/>
        </p:spPr>
        <p:txBody>
          <a:bodyPr wrap="square" rtlCol="0">
            <a:spAutoFit/>
          </a:bodyPr>
          <a:lstStyle/>
          <a:p>
            <a:r>
              <a:rPr lang="en-US" sz="1200" dirty="0">
                <a:solidFill>
                  <a:schemeClr val="bg1"/>
                </a:solidFill>
              </a:rPr>
              <a:t>Example:</a:t>
            </a:r>
            <a:br>
              <a:rPr lang="en-US" sz="1200" dirty="0">
                <a:solidFill>
                  <a:schemeClr val="bg1"/>
                </a:solidFill>
              </a:rPr>
            </a:br>
            <a:r>
              <a:rPr lang="en-US" sz="1200" dirty="0">
                <a:solidFill>
                  <a:schemeClr val="bg1"/>
                </a:solidFill>
              </a:rPr>
              <a:t>Criminology and Criminal Justice (2000 – 2021)</a:t>
            </a:r>
          </a:p>
        </p:txBody>
      </p:sp>
      <p:sp>
        <p:nvSpPr>
          <p:cNvPr id="16" name="Content Placeholder 2">
            <a:extLst>
              <a:ext uri="{FF2B5EF4-FFF2-40B4-BE49-F238E27FC236}">
                <a16:creationId xmlns:a16="http://schemas.microsoft.com/office/drawing/2014/main" id="{0EDB43C4-3EF0-4BAD-B91E-D9EEF42CBDF2}"/>
              </a:ext>
            </a:extLst>
          </p:cNvPr>
          <p:cNvSpPr txBox="1">
            <a:spLocks/>
          </p:cNvSpPr>
          <p:nvPr/>
        </p:nvSpPr>
        <p:spPr>
          <a:xfrm>
            <a:off x="333553" y="1741379"/>
            <a:ext cx="6626047" cy="454416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lumMod val="75000"/>
                    <a:lumOff val="25000"/>
                  </a:schemeClr>
                </a:solidFill>
                <a:latin typeface="Franklin Gothic Book" panose="020B0503020102020204" pitchFamily="34" charset="0"/>
              </a:rPr>
              <a:t>Natural Language Processing</a:t>
            </a:r>
          </a:p>
          <a:p>
            <a:pPr lvl="1"/>
            <a:r>
              <a:rPr lang="en-US" sz="1800" dirty="0">
                <a:solidFill>
                  <a:schemeClr val="tx1">
                    <a:lumMod val="75000"/>
                    <a:lumOff val="25000"/>
                  </a:schemeClr>
                </a:solidFill>
                <a:latin typeface="Franklin Gothic Book" panose="020B0503020102020204" pitchFamily="34" charset="0"/>
              </a:rPr>
              <a:t>Interdisciplinary subfield of linguistics and computer science (artificial intelligence and machine learning).</a:t>
            </a:r>
          </a:p>
          <a:p>
            <a:pPr lvl="1"/>
            <a:r>
              <a:rPr lang="en-US" sz="1800" dirty="0">
                <a:solidFill>
                  <a:schemeClr val="tx1">
                    <a:lumMod val="75000"/>
                    <a:lumOff val="25000"/>
                  </a:schemeClr>
                </a:solidFill>
                <a:latin typeface="Franklin Gothic Book" panose="020B0503020102020204" pitchFamily="34" charset="0"/>
              </a:rPr>
              <a:t>Concerned with the computational interpretation and processing of human text and speech.</a:t>
            </a:r>
          </a:p>
          <a:p>
            <a:pPr lvl="1"/>
            <a:endParaRPr lang="en-US" sz="1800" dirty="0">
              <a:solidFill>
                <a:schemeClr val="tx1">
                  <a:lumMod val="75000"/>
                  <a:lumOff val="25000"/>
                </a:schemeClr>
              </a:solidFill>
              <a:latin typeface="Franklin Gothic Book" panose="020B0503020102020204" pitchFamily="34" charset="0"/>
            </a:endParaRPr>
          </a:p>
          <a:p>
            <a:r>
              <a:rPr lang="en-US" sz="2000" dirty="0">
                <a:solidFill>
                  <a:schemeClr val="tx1">
                    <a:lumMod val="75000"/>
                    <a:lumOff val="25000"/>
                  </a:schemeClr>
                </a:solidFill>
                <a:latin typeface="Franklin Gothic Book" panose="020B0503020102020204" pitchFamily="34" charset="0"/>
              </a:rPr>
              <a:t>What do we want?</a:t>
            </a:r>
          </a:p>
          <a:p>
            <a:pPr lvl="1"/>
            <a:r>
              <a:rPr lang="en-US" sz="1800" dirty="0">
                <a:solidFill>
                  <a:schemeClr val="tx1">
                    <a:lumMod val="75000"/>
                    <a:lumOff val="25000"/>
                  </a:schemeClr>
                </a:solidFill>
                <a:latin typeface="Franklin Gothic Book" panose="020B0503020102020204" pitchFamily="34" charset="0"/>
              </a:rPr>
              <a:t>A numeric representation of each word, document (or author), and topic. </a:t>
            </a:r>
          </a:p>
          <a:p>
            <a:pPr lvl="1"/>
            <a:endParaRPr lang="en-US" sz="1800" dirty="0">
              <a:solidFill>
                <a:schemeClr val="tx1">
                  <a:lumMod val="75000"/>
                  <a:lumOff val="25000"/>
                </a:schemeClr>
              </a:solidFill>
              <a:latin typeface="Franklin Gothic Book" panose="020B0503020102020204" pitchFamily="34" charset="0"/>
            </a:endParaRPr>
          </a:p>
          <a:p>
            <a:r>
              <a:rPr lang="en-US" sz="2000" dirty="0">
                <a:solidFill>
                  <a:schemeClr val="tx1">
                    <a:lumMod val="75000"/>
                    <a:lumOff val="25000"/>
                  </a:schemeClr>
                </a:solidFill>
                <a:latin typeface="Franklin Gothic Book" panose="020B0503020102020204" pitchFamily="34" charset="0"/>
              </a:rPr>
              <a:t>How can this be achieved?</a:t>
            </a:r>
          </a:p>
          <a:p>
            <a:pPr lvl="1"/>
            <a:r>
              <a:rPr lang="en-US" sz="1800" dirty="0">
                <a:solidFill>
                  <a:schemeClr val="tx1">
                    <a:lumMod val="75000"/>
                    <a:lumOff val="25000"/>
                  </a:schemeClr>
                </a:solidFill>
                <a:latin typeface="Franklin Gothic Book" panose="020B0503020102020204" pitchFamily="34" charset="0"/>
              </a:rPr>
              <a:t>Self-supervised topic modelling.</a:t>
            </a:r>
          </a:p>
          <a:p>
            <a:pPr lvl="2"/>
            <a:r>
              <a:rPr lang="en-US" sz="1600" dirty="0">
                <a:solidFill>
                  <a:schemeClr val="tx1">
                    <a:lumMod val="75000"/>
                    <a:lumOff val="25000"/>
                  </a:schemeClr>
                </a:solidFill>
                <a:latin typeface="Franklin Gothic Book" panose="020B0503020102020204" pitchFamily="34" charset="0"/>
              </a:rPr>
              <a:t>Word2Vec (Word-to-Vector)</a:t>
            </a:r>
          </a:p>
          <a:p>
            <a:pPr lvl="2"/>
            <a:r>
              <a:rPr lang="en-US" sz="1600" dirty="0">
                <a:solidFill>
                  <a:schemeClr val="tx1">
                    <a:lumMod val="75000"/>
                    <a:lumOff val="25000"/>
                  </a:schemeClr>
                </a:solidFill>
                <a:latin typeface="Franklin Gothic Book" panose="020B0503020102020204" pitchFamily="34" charset="0"/>
              </a:rPr>
              <a:t>Doc2Vec (Document-to-Vector)</a:t>
            </a:r>
          </a:p>
          <a:p>
            <a:pPr lvl="2"/>
            <a:r>
              <a:rPr lang="en-US" sz="1600" dirty="0">
                <a:solidFill>
                  <a:schemeClr val="tx1">
                    <a:lumMod val="75000"/>
                    <a:lumOff val="25000"/>
                  </a:schemeClr>
                </a:solidFill>
                <a:latin typeface="Franklin Gothic Book" panose="020B0503020102020204" pitchFamily="34" charset="0"/>
              </a:rPr>
              <a:t>Top2Vec (Topic-to-Vector)</a:t>
            </a:r>
          </a:p>
        </p:txBody>
      </p:sp>
      <p:sp>
        <p:nvSpPr>
          <p:cNvPr id="8" name="Rectangle 7">
            <a:extLst>
              <a:ext uri="{FF2B5EF4-FFF2-40B4-BE49-F238E27FC236}">
                <a16:creationId xmlns:a16="http://schemas.microsoft.com/office/drawing/2014/main" id="{7FECF098-34FF-400C-B814-31CE7C2D41F8}"/>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226A6D5-EC97-4C19-8A9F-1B0342F5FE7F}"/>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0" name="Picture 9">
            <a:extLst>
              <a:ext uri="{FF2B5EF4-FFF2-40B4-BE49-F238E27FC236}">
                <a16:creationId xmlns:a16="http://schemas.microsoft.com/office/drawing/2014/main" id="{F86E7D97-C98E-4155-ABE7-B0671034CB5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
        <p:nvSpPr>
          <p:cNvPr id="15" name="Rectangle 14">
            <a:extLst>
              <a:ext uri="{FF2B5EF4-FFF2-40B4-BE49-F238E27FC236}">
                <a16:creationId xmlns:a16="http://schemas.microsoft.com/office/drawing/2014/main" id="{B1CD407A-4D6F-40D9-BD97-AA135C2A4B42}"/>
              </a:ext>
            </a:extLst>
          </p:cNvPr>
          <p:cNvSpPr/>
          <p:nvPr/>
        </p:nvSpPr>
        <p:spPr>
          <a:xfrm>
            <a:off x="-13412" y="-5965"/>
            <a:ext cx="12205412" cy="1625410"/>
          </a:xfrm>
          <a:prstGeom prst="rect">
            <a:avLst/>
          </a:prstGeom>
          <a:solidFill>
            <a:srgbClr val="003D7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F58C799C-6A25-4715-BC07-F22B277E635F}"/>
              </a:ext>
            </a:extLst>
          </p:cNvPr>
          <p:cNvSpPr/>
          <p:nvPr/>
        </p:nvSpPr>
        <p:spPr>
          <a:xfrm>
            <a:off x="0" y="30808"/>
            <a:ext cx="12192000" cy="1446550"/>
          </a:xfrm>
          <a:prstGeom prst="rect">
            <a:avLst/>
          </a:prstGeom>
        </p:spPr>
        <p:txBody>
          <a:bodyPr wrap="square">
            <a:spAutoFit/>
          </a:bodyPr>
          <a:lstStyle/>
          <a:p>
            <a:pPr algn="ctr"/>
            <a:r>
              <a:rPr lang="en-US" sz="4400" dirty="0">
                <a:solidFill>
                  <a:schemeClr val="bg1"/>
                </a:solidFill>
              </a:rPr>
              <a:t>Mapping Research Landscapes with Modern Topic Models</a:t>
            </a:r>
          </a:p>
        </p:txBody>
      </p:sp>
    </p:spTree>
    <p:extLst>
      <p:ext uri="{BB962C8B-B14F-4D97-AF65-F5344CB8AC3E}">
        <p14:creationId xmlns:p14="http://schemas.microsoft.com/office/powerpoint/2010/main" val="79149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6CF71-9493-46B1-B5B6-8BB97B738A8D}"/>
              </a:ext>
            </a:extLst>
          </p:cNvPr>
          <p:cNvSpPr>
            <a:spLocks noGrp="1"/>
          </p:cNvSpPr>
          <p:nvPr>
            <p:ph type="title" idx="4294967295"/>
          </p:nvPr>
        </p:nvSpPr>
        <p:spPr>
          <a:xfrm>
            <a:off x="2133600" y="758825"/>
            <a:ext cx="10058400" cy="3565525"/>
          </a:xfrm>
        </p:spPr>
        <p:txBody>
          <a:bodyPr/>
          <a:lstStyle/>
          <a:p>
            <a:endParaRPr lang="en-US" dirty="0"/>
          </a:p>
        </p:txBody>
      </p:sp>
      <p:sp>
        <p:nvSpPr>
          <p:cNvPr id="4" name="Rectangle 3">
            <a:extLst>
              <a:ext uri="{FF2B5EF4-FFF2-40B4-BE49-F238E27FC236}">
                <a16:creationId xmlns:a16="http://schemas.microsoft.com/office/drawing/2014/main" id="{C7F4487B-DE47-480D-B01B-BD02F3ADDC1E}"/>
              </a:ext>
            </a:extLst>
          </p:cNvPr>
          <p:cNvSpPr/>
          <p:nvPr/>
        </p:nvSpPr>
        <p:spPr>
          <a:xfrm>
            <a:off x="0" y="-1"/>
            <a:ext cx="12191999" cy="6858001"/>
          </a:xfrm>
          <a:prstGeom prst="rect">
            <a:avLst/>
          </a:prstGeom>
          <a:solidFill>
            <a:srgbClr val="003D7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01DE6AE6-6F28-4C95-82D9-26F53222FB64}"/>
              </a:ext>
            </a:extLst>
          </p:cNvPr>
          <p:cNvSpPr/>
          <p:nvPr/>
        </p:nvSpPr>
        <p:spPr>
          <a:xfrm>
            <a:off x="4628221" y="1"/>
            <a:ext cx="2935559" cy="518533"/>
          </a:xfrm>
          <a:prstGeom prst="rect">
            <a:avLst/>
          </a:prstGeom>
          <a:solidFill>
            <a:srgbClr val="A1D1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Rectangle 5">
            <a:extLst>
              <a:ext uri="{FF2B5EF4-FFF2-40B4-BE49-F238E27FC236}">
                <a16:creationId xmlns:a16="http://schemas.microsoft.com/office/drawing/2014/main" id="{54E928A3-4F9E-4888-ABC1-54033DB4D3FF}"/>
              </a:ext>
            </a:extLst>
          </p:cNvPr>
          <p:cNvSpPr/>
          <p:nvPr/>
        </p:nvSpPr>
        <p:spPr>
          <a:xfrm>
            <a:off x="2040834" y="2724961"/>
            <a:ext cx="8017566" cy="615553"/>
          </a:xfrm>
          <a:prstGeom prst="rect">
            <a:avLst/>
          </a:prstGeom>
        </p:spPr>
        <p:txBody>
          <a:bodyPr wrap="square">
            <a:spAutoFit/>
          </a:bodyPr>
          <a:lstStyle/>
          <a:p>
            <a:pPr algn="ctr" defTabSz="342900" fontAlgn="base">
              <a:spcBef>
                <a:spcPct val="0"/>
              </a:spcBef>
              <a:spcAft>
                <a:spcPct val="0"/>
              </a:spcAft>
              <a:defRPr/>
            </a:pPr>
            <a:r>
              <a:rPr lang="en-US" altLang="en-US" sz="3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rPr>
              <a:t>Evolution of Collaboration at ASU and UF</a:t>
            </a:r>
          </a:p>
        </p:txBody>
      </p:sp>
      <p:sp>
        <p:nvSpPr>
          <p:cNvPr id="7" name="Rectangle 6">
            <a:extLst>
              <a:ext uri="{FF2B5EF4-FFF2-40B4-BE49-F238E27FC236}">
                <a16:creationId xmlns:a16="http://schemas.microsoft.com/office/drawing/2014/main" id="{B8B1F094-E091-440F-9FA6-92D21B19D968}"/>
              </a:ext>
            </a:extLst>
          </p:cNvPr>
          <p:cNvSpPr/>
          <p:nvPr/>
        </p:nvSpPr>
        <p:spPr>
          <a:xfrm>
            <a:off x="2040836" y="2724961"/>
            <a:ext cx="8096193" cy="833248"/>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97ACF93-1546-48A1-90B1-68416B0CEB93}"/>
              </a:ext>
            </a:extLst>
          </p:cNvPr>
          <p:cNvSpPr/>
          <p:nvPr/>
        </p:nvSpPr>
        <p:spPr>
          <a:xfrm>
            <a:off x="-13412" y="6532190"/>
            <a:ext cx="12205412" cy="325811"/>
          </a:xfrm>
          <a:prstGeom prst="rect">
            <a:avLst/>
          </a:prstGeom>
          <a:solidFill>
            <a:srgbClr val="A1D1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9" name="Picture 8">
            <a:extLst>
              <a:ext uri="{FF2B5EF4-FFF2-40B4-BE49-F238E27FC236}">
                <a16:creationId xmlns:a16="http://schemas.microsoft.com/office/drawing/2014/main" id="{965E262D-AFC1-4751-8CE8-CC32B4D9E8D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
        <p:nvSpPr>
          <p:cNvPr id="10" name="TextBox 9">
            <a:extLst>
              <a:ext uri="{FF2B5EF4-FFF2-40B4-BE49-F238E27FC236}">
                <a16:creationId xmlns:a16="http://schemas.microsoft.com/office/drawing/2014/main" id="{A7686244-0526-4ED2-A7D2-177E659EF456}"/>
              </a:ext>
            </a:extLst>
          </p:cNvPr>
          <p:cNvSpPr txBox="1"/>
          <p:nvPr/>
        </p:nvSpPr>
        <p:spPr>
          <a:xfrm>
            <a:off x="-13412" y="6501815"/>
            <a:ext cx="7767023"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spTree>
    <p:extLst>
      <p:ext uri="{BB962C8B-B14F-4D97-AF65-F5344CB8AC3E}">
        <p14:creationId xmlns:p14="http://schemas.microsoft.com/office/powerpoint/2010/main" val="2835340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95BEAE-C9EE-49F3-85F6-781CD21398CB}"/>
              </a:ext>
            </a:extLst>
          </p:cNvPr>
          <p:cNvSpPr>
            <a:spLocks noGrp="1"/>
          </p:cNvSpPr>
          <p:nvPr>
            <p:ph idx="4294967295"/>
          </p:nvPr>
        </p:nvSpPr>
        <p:spPr>
          <a:xfrm>
            <a:off x="1066800" y="2078165"/>
            <a:ext cx="10058400" cy="4022725"/>
          </a:xfrm>
        </p:spPr>
        <p:txBody>
          <a:bodyPr>
            <a:normAutofit fontScale="92500" lnSpcReduction="20000"/>
          </a:bodyPr>
          <a:lstStyle/>
          <a:p>
            <a:r>
              <a:rPr lang="en-US" dirty="0"/>
              <a:t>Michael Crow became president of ASU in 2002</a:t>
            </a:r>
          </a:p>
          <a:p>
            <a:r>
              <a:rPr lang="en-US" dirty="0"/>
              <a:t>His most well-known intervention was the reorganization of departments and colleges into problem focused schools</a:t>
            </a:r>
          </a:p>
          <a:p>
            <a:r>
              <a:rPr lang="en-US" dirty="0"/>
              <a:t>There were two reasons for this:</a:t>
            </a:r>
          </a:p>
          <a:p>
            <a:r>
              <a:rPr lang="en-US" dirty="0"/>
              <a:t>The most widely know reason was to break down disciplinary silos and incentivize interdisciplinary collaboration</a:t>
            </a:r>
          </a:p>
          <a:p>
            <a:r>
              <a:rPr lang="en-US" dirty="0"/>
              <a:t>Less know was the creation of administrative efficiency and elimination of redundant departments and curricula across ASU campuses.  </a:t>
            </a:r>
          </a:p>
          <a:p>
            <a:r>
              <a:rPr lang="en-US" dirty="0"/>
              <a:t>This has been described as making ASU one university in multiple campuses rather than many universities across campuses</a:t>
            </a:r>
          </a:p>
          <a:p>
            <a:endParaRPr lang="en-US" dirty="0"/>
          </a:p>
          <a:p>
            <a:endParaRPr lang="en-US" dirty="0"/>
          </a:p>
          <a:p>
            <a:endParaRPr lang="en-US" dirty="0"/>
          </a:p>
        </p:txBody>
      </p:sp>
      <p:sp>
        <p:nvSpPr>
          <p:cNvPr id="9" name="Rectangle 8">
            <a:extLst>
              <a:ext uri="{FF2B5EF4-FFF2-40B4-BE49-F238E27FC236}">
                <a16:creationId xmlns:a16="http://schemas.microsoft.com/office/drawing/2014/main" id="{B09F0036-B581-4B78-9C7D-C6F416121CAE}"/>
              </a:ext>
            </a:extLst>
          </p:cNvPr>
          <p:cNvSpPr/>
          <p:nvPr/>
        </p:nvSpPr>
        <p:spPr>
          <a:xfrm>
            <a:off x="-13412" y="-5965"/>
            <a:ext cx="12205412" cy="1713580"/>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BF6C7E8-82EC-4CD9-8062-D269D915760F}"/>
              </a:ext>
            </a:extLst>
          </p:cNvPr>
          <p:cNvSpPr/>
          <p:nvPr/>
        </p:nvSpPr>
        <p:spPr>
          <a:xfrm>
            <a:off x="1659382" y="466104"/>
            <a:ext cx="9144000"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Background</a:t>
            </a:r>
            <a:endPar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11" name="Rectangle 10">
            <a:extLst>
              <a:ext uri="{FF2B5EF4-FFF2-40B4-BE49-F238E27FC236}">
                <a16:creationId xmlns:a16="http://schemas.microsoft.com/office/drawing/2014/main" id="{D8D4A1F9-EB5B-423C-AE5C-46BF084DDD05}"/>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B6F1972-DF6B-4626-AD75-168474F5233F}"/>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3" name="Picture 12">
            <a:extLst>
              <a:ext uri="{FF2B5EF4-FFF2-40B4-BE49-F238E27FC236}">
                <a16:creationId xmlns:a16="http://schemas.microsoft.com/office/drawing/2014/main" id="{FBD6B937-5FA4-4BD3-A334-1219BF0EFD4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2677534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10;&#10;Description automatically generated">
            <a:extLst>
              <a:ext uri="{FF2B5EF4-FFF2-40B4-BE49-F238E27FC236}">
                <a16:creationId xmlns:a16="http://schemas.microsoft.com/office/drawing/2014/main" id="{BBE96C46-68A6-364F-AA7D-E25F81D360D6}"/>
              </a:ext>
            </a:extLst>
          </p:cNvPr>
          <p:cNvPicPr>
            <a:picLocks noGrp="1" noChangeAspect="1"/>
          </p:cNvPicPr>
          <p:nvPr>
            <p:ph idx="4294967295"/>
          </p:nvPr>
        </p:nvPicPr>
        <p:blipFill>
          <a:blip r:embed="rId3" cstate="screen">
            <a:extLst>
              <a:ext uri="{28A0092B-C50C-407E-A947-70E740481C1C}">
                <a14:useLocalDpi xmlns:a14="http://schemas.microsoft.com/office/drawing/2010/main" val="0"/>
              </a:ext>
            </a:extLst>
          </a:blip>
          <a:stretch>
            <a:fillRect/>
          </a:stretch>
        </p:blipFill>
        <p:spPr>
          <a:xfrm>
            <a:off x="2078711" y="1998662"/>
            <a:ext cx="7449937" cy="4151617"/>
          </a:xfrm>
        </p:spPr>
      </p:pic>
      <p:sp>
        <p:nvSpPr>
          <p:cNvPr id="10" name="Content Placeholder 2"/>
          <p:cNvSpPr txBox="1">
            <a:spLocks/>
          </p:cNvSpPr>
          <p:nvPr/>
        </p:nvSpPr>
        <p:spPr>
          <a:xfrm>
            <a:off x="333553" y="1913731"/>
            <a:ext cx="11389055" cy="454416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solidFill>
                <a:schemeClr val="tx1">
                  <a:lumMod val="75000"/>
                  <a:lumOff val="25000"/>
                </a:schemeClr>
              </a:solidFill>
              <a:latin typeface="Franklin Gothic Book" panose="020B0503020102020204" pitchFamily="34" charset="0"/>
            </a:endParaRPr>
          </a:p>
        </p:txBody>
      </p:sp>
      <p:sp>
        <p:nvSpPr>
          <p:cNvPr id="5" name="Rectangle 4">
            <a:extLst>
              <a:ext uri="{FF2B5EF4-FFF2-40B4-BE49-F238E27FC236}">
                <a16:creationId xmlns:a16="http://schemas.microsoft.com/office/drawing/2014/main" id="{7981D5DF-3939-4BC1-B276-CD6C203F7156}"/>
              </a:ext>
            </a:extLst>
          </p:cNvPr>
          <p:cNvSpPr/>
          <p:nvPr/>
        </p:nvSpPr>
        <p:spPr>
          <a:xfrm>
            <a:off x="-13412" y="-5965"/>
            <a:ext cx="12205412" cy="1713580"/>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CAFD0C0-1FB7-464C-B0DB-1FC5D592234E}"/>
              </a:ext>
            </a:extLst>
          </p:cNvPr>
          <p:cNvSpPr/>
          <p:nvPr/>
        </p:nvSpPr>
        <p:spPr>
          <a:xfrm>
            <a:off x="1659382" y="466104"/>
            <a:ext cx="9144000"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Timeline</a:t>
            </a:r>
            <a:endPar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8" name="Rectangle 7">
            <a:extLst>
              <a:ext uri="{FF2B5EF4-FFF2-40B4-BE49-F238E27FC236}">
                <a16:creationId xmlns:a16="http://schemas.microsoft.com/office/drawing/2014/main" id="{C91BDA78-5EEE-4FB4-8A97-E92F610F6628}"/>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BCA2986-3CB2-4C50-AE5A-44A8C951B4E9}"/>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1" name="Picture 10">
            <a:extLst>
              <a:ext uri="{FF2B5EF4-FFF2-40B4-BE49-F238E27FC236}">
                <a16:creationId xmlns:a16="http://schemas.microsoft.com/office/drawing/2014/main" id="{5DB62511-987A-4C64-9EB5-6E9621E2DE5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43998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333553" y="1913731"/>
            <a:ext cx="11389055" cy="454416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solidFill>
                <a:schemeClr val="tx1">
                  <a:lumMod val="75000"/>
                  <a:lumOff val="25000"/>
                </a:schemeClr>
              </a:solidFill>
              <a:latin typeface="Franklin Gothic Book" panose="020B0503020102020204" pitchFamily="34" charset="0"/>
            </a:endParaRPr>
          </a:p>
        </p:txBody>
      </p:sp>
      <p:pic>
        <p:nvPicPr>
          <p:cNvPr id="12" name="Picture 2">
            <a:extLst>
              <a:ext uri="{FF2B5EF4-FFF2-40B4-BE49-F238E27FC236}">
                <a16:creationId xmlns:a16="http://schemas.microsoft.com/office/drawing/2014/main" id="{76FBFB02-6382-4F84-A604-77E9299B8FE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1459" y="1780370"/>
            <a:ext cx="3657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A0C66E8-F23F-447B-A21D-33504785C219}"/>
              </a:ext>
            </a:extLst>
          </p:cNvPr>
          <p:cNvSpPr txBox="1"/>
          <p:nvPr/>
        </p:nvSpPr>
        <p:spPr>
          <a:xfrm>
            <a:off x="4270778" y="5389948"/>
            <a:ext cx="3381159" cy="1200329"/>
          </a:xfrm>
          <a:prstGeom prst="rect">
            <a:avLst/>
          </a:prstGeom>
          <a:noFill/>
        </p:spPr>
        <p:txBody>
          <a:bodyPr wrap="square" rtlCol="0">
            <a:spAutoFit/>
          </a:bodyPr>
          <a:lstStyle/>
          <a:p>
            <a:pPr algn="ctr"/>
            <a:r>
              <a:rPr lang="en-US" b="1" dirty="0"/>
              <a:t>2009-2010</a:t>
            </a:r>
          </a:p>
          <a:p>
            <a:pPr algn="ctr"/>
            <a:r>
              <a:rPr lang="en-US" dirty="0"/>
              <a:t>Colleges/Schools </a:t>
            </a:r>
            <a:r>
              <a:rPr lang="en-US" b="1" dirty="0"/>
              <a:t>25</a:t>
            </a:r>
          </a:p>
          <a:p>
            <a:pPr algn="ctr"/>
            <a:r>
              <a:rPr lang="en-US" dirty="0"/>
              <a:t>Departments/Schools </a:t>
            </a:r>
            <a:r>
              <a:rPr lang="en-US" b="1" dirty="0"/>
              <a:t>123</a:t>
            </a:r>
          </a:p>
          <a:p>
            <a:pPr algn="ctr"/>
            <a:endParaRPr lang="en-US" dirty="0"/>
          </a:p>
        </p:txBody>
      </p:sp>
      <p:sp>
        <p:nvSpPr>
          <p:cNvPr id="17" name="TextBox 16">
            <a:extLst>
              <a:ext uri="{FF2B5EF4-FFF2-40B4-BE49-F238E27FC236}">
                <a16:creationId xmlns:a16="http://schemas.microsoft.com/office/drawing/2014/main" id="{76AE568C-B859-472A-A028-E3D40F465E19}"/>
              </a:ext>
            </a:extLst>
          </p:cNvPr>
          <p:cNvSpPr txBox="1"/>
          <p:nvPr/>
        </p:nvSpPr>
        <p:spPr>
          <a:xfrm>
            <a:off x="391204" y="5389947"/>
            <a:ext cx="3381159" cy="1200329"/>
          </a:xfrm>
          <a:prstGeom prst="rect">
            <a:avLst/>
          </a:prstGeom>
          <a:noFill/>
        </p:spPr>
        <p:txBody>
          <a:bodyPr wrap="square" rtlCol="0">
            <a:spAutoFit/>
          </a:bodyPr>
          <a:lstStyle/>
          <a:p>
            <a:pPr algn="ctr"/>
            <a:r>
              <a:rPr lang="en-US" b="1" dirty="0"/>
              <a:t>2002-2003</a:t>
            </a:r>
          </a:p>
          <a:p>
            <a:pPr algn="ctr"/>
            <a:r>
              <a:rPr lang="en-US" dirty="0"/>
              <a:t>Colleges/Schools </a:t>
            </a:r>
            <a:r>
              <a:rPr lang="en-US" b="1" dirty="0"/>
              <a:t>21</a:t>
            </a:r>
          </a:p>
          <a:p>
            <a:pPr algn="ctr"/>
            <a:r>
              <a:rPr lang="en-US" dirty="0"/>
              <a:t>Departments/Schools </a:t>
            </a:r>
            <a:r>
              <a:rPr lang="en-US" b="1" dirty="0"/>
              <a:t>103</a:t>
            </a:r>
          </a:p>
          <a:p>
            <a:pPr algn="ctr"/>
            <a:endParaRPr lang="en-US" dirty="0"/>
          </a:p>
        </p:txBody>
      </p:sp>
      <p:sp>
        <p:nvSpPr>
          <p:cNvPr id="18" name="TextBox 17">
            <a:extLst>
              <a:ext uri="{FF2B5EF4-FFF2-40B4-BE49-F238E27FC236}">
                <a16:creationId xmlns:a16="http://schemas.microsoft.com/office/drawing/2014/main" id="{0DDBF2D7-5A0F-4BFD-A2EB-5F5AD4FE0824}"/>
              </a:ext>
            </a:extLst>
          </p:cNvPr>
          <p:cNvSpPr txBox="1"/>
          <p:nvPr/>
        </p:nvSpPr>
        <p:spPr>
          <a:xfrm>
            <a:off x="8082766" y="5414887"/>
            <a:ext cx="3381159" cy="1200329"/>
          </a:xfrm>
          <a:prstGeom prst="rect">
            <a:avLst/>
          </a:prstGeom>
          <a:noFill/>
        </p:spPr>
        <p:txBody>
          <a:bodyPr wrap="square" rtlCol="0">
            <a:spAutoFit/>
          </a:bodyPr>
          <a:lstStyle/>
          <a:p>
            <a:pPr algn="ctr"/>
            <a:r>
              <a:rPr lang="en-US" b="1" dirty="0"/>
              <a:t>2018-2019</a:t>
            </a:r>
          </a:p>
          <a:p>
            <a:pPr algn="ctr"/>
            <a:r>
              <a:rPr lang="en-US" dirty="0"/>
              <a:t>Colleges/Schools </a:t>
            </a:r>
            <a:r>
              <a:rPr lang="en-US" b="1" dirty="0"/>
              <a:t>17</a:t>
            </a:r>
          </a:p>
          <a:p>
            <a:pPr algn="ctr"/>
            <a:r>
              <a:rPr lang="en-US" dirty="0"/>
              <a:t>Departments/Schools </a:t>
            </a:r>
            <a:r>
              <a:rPr lang="en-US" b="1" dirty="0"/>
              <a:t>61</a:t>
            </a:r>
          </a:p>
          <a:p>
            <a:pPr algn="ctr"/>
            <a:endParaRPr lang="en-US" dirty="0"/>
          </a:p>
        </p:txBody>
      </p:sp>
      <p:pic>
        <p:nvPicPr>
          <p:cNvPr id="19" name="Picture 2">
            <a:extLst>
              <a:ext uri="{FF2B5EF4-FFF2-40B4-BE49-F238E27FC236}">
                <a16:creationId xmlns:a16="http://schemas.microsoft.com/office/drawing/2014/main" id="{44FC7096-304C-434E-B014-073F3B7BBC8E}"/>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944545" y="1759767"/>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ACF908DB-0021-49F6-B306-57CEE1613163}"/>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098002" y="1780370"/>
            <a:ext cx="3657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34F0772-F274-4684-AF1D-525DF2BB80BE}"/>
              </a:ext>
            </a:extLst>
          </p:cNvPr>
          <p:cNvSpPr/>
          <p:nvPr/>
        </p:nvSpPr>
        <p:spPr>
          <a:xfrm>
            <a:off x="-13412" y="-5965"/>
            <a:ext cx="12205412" cy="1713580"/>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F8C36EF-F508-407D-AD4B-E8AF6557E4EB}"/>
              </a:ext>
            </a:extLst>
          </p:cNvPr>
          <p:cNvSpPr/>
          <p:nvPr/>
        </p:nvSpPr>
        <p:spPr>
          <a:xfrm>
            <a:off x="1659382" y="466104"/>
            <a:ext cx="9144000"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Background</a:t>
            </a:r>
            <a:endPar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14" name="Rectangle 13">
            <a:extLst>
              <a:ext uri="{FF2B5EF4-FFF2-40B4-BE49-F238E27FC236}">
                <a16:creationId xmlns:a16="http://schemas.microsoft.com/office/drawing/2014/main" id="{E9988EB1-1E3A-47D0-94E0-8208362AE5B1}"/>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98CDCA2-4451-46AD-A5F1-099C1AB988C8}"/>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22" name="Picture 21">
            <a:extLst>
              <a:ext uri="{FF2B5EF4-FFF2-40B4-BE49-F238E27FC236}">
                <a16:creationId xmlns:a16="http://schemas.microsoft.com/office/drawing/2014/main" id="{97663535-9342-4A28-81E7-D638FF78F27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369398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FC815C5F-6CD6-A04C-93C0-BE6C2266D52C}"/>
              </a:ext>
            </a:extLst>
          </p:cNvPr>
          <p:cNvSpPr>
            <a:spLocks noGrp="1"/>
          </p:cNvSpPr>
          <p:nvPr>
            <p:ph idx="4294967295"/>
          </p:nvPr>
        </p:nvSpPr>
        <p:spPr>
          <a:xfrm>
            <a:off x="1066800" y="2007020"/>
            <a:ext cx="10058400" cy="4022725"/>
          </a:xfrm>
        </p:spPr>
        <p:txBody>
          <a:bodyPr>
            <a:normAutofit lnSpcReduction="10000"/>
          </a:bodyPr>
          <a:lstStyle/>
          <a:p>
            <a:pPr marL="0" indent="0">
              <a:buNone/>
            </a:pPr>
            <a:endParaRPr lang="en-US" i="1" dirty="0"/>
          </a:p>
          <a:p>
            <a:pPr lvl="0"/>
            <a:r>
              <a:rPr lang="en-US" dirty="0">
                <a:latin typeface="Franklin Gothic Book" panose="020B0503020102020204" pitchFamily="34" charset="0"/>
              </a:rPr>
              <a:t>100 million publication records (import from </a:t>
            </a:r>
            <a:r>
              <a:rPr lang="en-US" dirty="0" err="1">
                <a:latin typeface="Franklin Gothic Book" panose="020B0503020102020204" pitchFamily="34" charset="0"/>
              </a:rPr>
              <a:t>CrossRef</a:t>
            </a:r>
            <a:r>
              <a:rPr lang="en-US" dirty="0">
                <a:latin typeface="Franklin Gothic Book" panose="020B0503020102020204" pitchFamily="34" charset="0"/>
              </a:rPr>
              <a:t> and public sources like </a:t>
            </a:r>
            <a:r>
              <a:rPr lang="en-US" dirty="0" err="1">
                <a:latin typeface="Franklin Gothic Book" panose="020B0503020102020204" pitchFamily="34" charset="0"/>
              </a:rPr>
              <a:t>PubMED</a:t>
            </a:r>
            <a:r>
              <a:rPr lang="en-US" dirty="0">
                <a:latin typeface="Franklin Gothic Book" panose="020B0503020102020204" pitchFamily="34" charset="0"/>
              </a:rPr>
              <a:t> etc.)</a:t>
            </a:r>
          </a:p>
          <a:p>
            <a:pPr lvl="0"/>
            <a:r>
              <a:rPr lang="en-US" dirty="0">
                <a:latin typeface="Franklin Gothic Book" panose="020B0503020102020204" pitchFamily="34" charset="0"/>
              </a:rPr>
              <a:t>4.8 million awarded grants (ingest information from </a:t>
            </a:r>
            <a:r>
              <a:rPr lang="en-US" dirty="0" err="1">
                <a:latin typeface="Franklin Gothic Book" panose="020B0503020102020204" pitchFamily="34" charset="0"/>
              </a:rPr>
              <a:t>FedReporter</a:t>
            </a:r>
            <a:r>
              <a:rPr lang="en-US" dirty="0">
                <a:latin typeface="Franklin Gothic Book" panose="020B0503020102020204" pitchFamily="34" charset="0"/>
              </a:rPr>
              <a:t> and similar interfaces)</a:t>
            </a:r>
          </a:p>
          <a:p>
            <a:pPr lvl="0"/>
            <a:r>
              <a:rPr lang="en-US" dirty="0">
                <a:latin typeface="Franklin Gothic Book" panose="020B0503020102020204" pitchFamily="34" charset="0"/>
              </a:rPr>
              <a:t>38 million </a:t>
            </a:r>
            <a:r>
              <a:rPr lang="en-US" b="1" dirty="0">
                <a:latin typeface="Franklin Gothic Book" panose="020B0503020102020204" pitchFamily="34" charset="0"/>
              </a:rPr>
              <a:t>patent records</a:t>
            </a:r>
          </a:p>
          <a:p>
            <a:pPr lvl="0"/>
            <a:r>
              <a:rPr lang="en-US" dirty="0">
                <a:latin typeface="Franklin Gothic Book" panose="020B0503020102020204" pitchFamily="34" charset="0"/>
              </a:rPr>
              <a:t>460,000 </a:t>
            </a:r>
            <a:r>
              <a:rPr lang="en-US" b="1" dirty="0">
                <a:latin typeface="Franklin Gothic Book" panose="020B0503020102020204" pitchFamily="34" charset="0"/>
              </a:rPr>
              <a:t>clinical trials</a:t>
            </a:r>
          </a:p>
          <a:p>
            <a:pPr lvl="0"/>
            <a:r>
              <a:rPr lang="en-US" dirty="0">
                <a:solidFill>
                  <a:srgbClr val="00B0F0"/>
                </a:solidFill>
                <a:latin typeface="Franklin Gothic Book" panose="020B0503020102020204" pitchFamily="34" charset="0"/>
              </a:rPr>
              <a:t>420,000 policy documents</a:t>
            </a:r>
          </a:p>
          <a:p>
            <a:pPr lvl="0"/>
            <a:r>
              <a:rPr lang="en-US" dirty="0">
                <a:solidFill>
                  <a:schemeClr val="bg2">
                    <a:lumMod val="75000"/>
                  </a:schemeClr>
                </a:solidFill>
                <a:latin typeface="Franklin Gothic Book" panose="020B0503020102020204" pitchFamily="34" charset="0"/>
              </a:rPr>
              <a:t>…</a:t>
            </a:r>
          </a:p>
          <a:p>
            <a:endParaRPr lang="en-US" dirty="0"/>
          </a:p>
        </p:txBody>
      </p:sp>
      <p:sp>
        <p:nvSpPr>
          <p:cNvPr id="4" name="Rectangle 3">
            <a:extLst>
              <a:ext uri="{FF2B5EF4-FFF2-40B4-BE49-F238E27FC236}">
                <a16:creationId xmlns:a16="http://schemas.microsoft.com/office/drawing/2014/main" id="{1088F501-8481-44B6-B2EF-977FDCDE0C3D}"/>
              </a:ext>
            </a:extLst>
          </p:cNvPr>
          <p:cNvSpPr/>
          <p:nvPr/>
        </p:nvSpPr>
        <p:spPr>
          <a:xfrm>
            <a:off x="-13412" y="-5965"/>
            <a:ext cx="12205412" cy="1713580"/>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3E7E990-DD54-4BC7-ACF4-18CCDBF412E4}"/>
              </a:ext>
            </a:extLst>
          </p:cNvPr>
          <p:cNvSpPr/>
          <p:nvPr/>
        </p:nvSpPr>
        <p:spPr>
          <a:xfrm>
            <a:off x="1659382" y="466104"/>
            <a:ext cx="9144000"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Data Source: Dimensions</a:t>
            </a:r>
            <a:endPar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6" name="Rectangle 5">
            <a:extLst>
              <a:ext uri="{FF2B5EF4-FFF2-40B4-BE49-F238E27FC236}">
                <a16:creationId xmlns:a16="http://schemas.microsoft.com/office/drawing/2014/main" id="{954DB95B-1075-4CD4-B6F6-AA00EF2B46A6}"/>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F82AC50-058B-4195-AD7B-B959F7B973B6}"/>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8" name="Picture 7">
            <a:extLst>
              <a:ext uri="{FF2B5EF4-FFF2-40B4-BE49-F238E27FC236}">
                <a16:creationId xmlns:a16="http://schemas.microsoft.com/office/drawing/2014/main" id="{8BA82135-CAAB-4A0F-9A03-68D165935EF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2970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DA2EC2-01F2-4F58-90DA-3391FB0EB5CA}"/>
              </a:ext>
            </a:extLst>
          </p:cNvPr>
          <p:cNvSpPr txBox="1"/>
          <p:nvPr/>
        </p:nvSpPr>
        <p:spPr>
          <a:xfrm>
            <a:off x="388887" y="2103790"/>
            <a:ext cx="4345354" cy="3908762"/>
          </a:xfrm>
          <a:prstGeom prst="rect">
            <a:avLst/>
          </a:prstGeom>
          <a:noFill/>
        </p:spPr>
        <p:txBody>
          <a:bodyPr wrap="square" rtlCol="0">
            <a:spAutoFit/>
          </a:bodyPr>
          <a:lstStyle/>
          <a:p>
            <a:pPr marL="285750" indent="-285750">
              <a:buFont typeface="Arial" panose="020B0604020202020204" pitchFamily="34" charset="0"/>
              <a:buChar char="•"/>
            </a:pPr>
            <a:r>
              <a:rPr lang="en-US" b="1" dirty="0"/>
              <a:t>Fields of Research </a:t>
            </a:r>
            <a:r>
              <a:rPr lang="en-US" dirty="0"/>
              <a:t>(</a:t>
            </a:r>
            <a:r>
              <a:rPr lang="en-US" dirty="0" err="1"/>
              <a:t>FoR</a:t>
            </a:r>
            <a:r>
              <a:rPr lang="en-US" dirty="0"/>
              <a:t>)</a:t>
            </a:r>
          </a:p>
          <a:p>
            <a:pPr marL="742950" lvl="1" indent="-285750">
              <a:buFont typeface="Arial" panose="020B0604020202020204" pitchFamily="34" charset="0"/>
              <a:buChar char="•"/>
            </a:pPr>
            <a:r>
              <a:rPr lang="en-US" dirty="0"/>
              <a:t>Hierarchical categorization system with three levels</a:t>
            </a:r>
          </a:p>
          <a:p>
            <a:pPr marL="1200150" lvl="2" indent="-285750">
              <a:buFont typeface="Arial" panose="020B0604020202020204" pitchFamily="34" charset="0"/>
              <a:buChar char="•"/>
            </a:pPr>
            <a:r>
              <a:rPr lang="en-US" dirty="0"/>
              <a:t>L1: Divisions</a:t>
            </a:r>
          </a:p>
          <a:p>
            <a:pPr marL="1200150" lvl="2" indent="-285750">
              <a:buFont typeface="Arial" panose="020B0604020202020204" pitchFamily="34" charset="0"/>
              <a:buChar char="•"/>
            </a:pPr>
            <a:r>
              <a:rPr lang="en-US" sz="1600" dirty="0">
                <a:solidFill>
                  <a:schemeClr val="tx1">
                    <a:lumMod val="50000"/>
                    <a:lumOff val="50000"/>
                  </a:schemeClr>
                </a:solidFill>
              </a:rPr>
              <a:t>L2: Groups</a:t>
            </a:r>
          </a:p>
          <a:p>
            <a:pPr marL="1200150" lvl="2" indent="-285750">
              <a:buFont typeface="Arial" panose="020B0604020202020204" pitchFamily="34" charset="0"/>
              <a:buChar char="•"/>
            </a:pPr>
            <a:r>
              <a:rPr lang="en-US" sz="1600" dirty="0">
                <a:solidFill>
                  <a:schemeClr val="tx1">
                    <a:lumMod val="50000"/>
                    <a:lumOff val="50000"/>
                  </a:schemeClr>
                </a:solidFill>
              </a:rPr>
              <a:t>L3: Field</a:t>
            </a:r>
          </a:p>
          <a:p>
            <a:pPr marL="742950" lvl="1" indent="-285750">
              <a:buFont typeface="Arial" panose="020B0604020202020204" pitchFamily="34" charset="0"/>
              <a:buChar char="•"/>
            </a:pPr>
            <a:r>
              <a:rPr lang="en-US" dirty="0" err="1"/>
              <a:t>FoR</a:t>
            </a:r>
            <a:r>
              <a:rPr lang="en-US" dirty="0"/>
              <a:t> codes are part of The Australian and New Zealand Standard Research Classification (ANZSRC) system</a:t>
            </a:r>
          </a:p>
          <a:p>
            <a:pPr marL="285750" indent="-285750">
              <a:buFont typeface="Arial" panose="020B0604020202020204" pitchFamily="34" charset="0"/>
              <a:buChar char="•"/>
            </a:pPr>
            <a:r>
              <a:rPr lang="en-US" b="1" dirty="0"/>
              <a:t>Units of </a:t>
            </a:r>
            <a:r>
              <a:rPr lang="en-US" dirty="0"/>
              <a:t>Assessment (</a:t>
            </a:r>
            <a:r>
              <a:rPr lang="en-US" dirty="0" err="1"/>
              <a:t>UoA</a:t>
            </a:r>
            <a:r>
              <a:rPr lang="en-US" dirty="0"/>
              <a:t>)</a:t>
            </a:r>
          </a:p>
          <a:p>
            <a:pPr marL="742950" lvl="1" indent="-285750">
              <a:buFont typeface="Arial" panose="020B0604020202020204" pitchFamily="34" charset="0"/>
              <a:buChar char="•"/>
            </a:pPr>
            <a:r>
              <a:rPr lang="en-US" dirty="0"/>
              <a:t>36 Units/Disciplines</a:t>
            </a:r>
          </a:p>
          <a:p>
            <a:pPr marL="742950" lvl="1" indent="-285750">
              <a:buFont typeface="Arial" panose="020B0604020202020204" pitchFamily="34" charset="0"/>
              <a:buChar char="•"/>
            </a:pPr>
            <a:r>
              <a:rPr lang="en-US" dirty="0" err="1"/>
              <a:t>UoAs</a:t>
            </a:r>
            <a:r>
              <a:rPr lang="en-US" dirty="0"/>
              <a:t> are part of the UK Research Excellence Framework (REF 2014)</a:t>
            </a:r>
          </a:p>
          <a:p>
            <a:pPr marL="742950" lvl="1"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4205FE99-A60D-4191-A2DD-181C31C75320}"/>
              </a:ext>
            </a:extLst>
          </p:cNvPr>
          <p:cNvPicPr>
            <a:picLocks noChangeAspect="1"/>
          </p:cNvPicPr>
          <p:nvPr/>
        </p:nvPicPr>
        <p:blipFill>
          <a:blip r:embed="rId3"/>
          <a:stretch>
            <a:fillRect/>
          </a:stretch>
        </p:blipFill>
        <p:spPr>
          <a:xfrm>
            <a:off x="8950994" y="1752632"/>
            <a:ext cx="2613015" cy="4449366"/>
          </a:xfrm>
          <a:prstGeom prst="rect">
            <a:avLst/>
          </a:prstGeom>
        </p:spPr>
      </p:pic>
      <p:grpSp>
        <p:nvGrpSpPr>
          <p:cNvPr id="10" name="Group 9">
            <a:extLst>
              <a:ext uri="{FF2B5EF4-FFF2-40B4-BE49-F238E27FC236}">
                <a16:creationId xmlns:a16="http://schemas.microsoft.com/office/drawing/2014/main" id="{769370D0-15A0-49E7-B6EC-6A1995788002}"/>
              </a:ext>
            </a:extLst>
          </p:cNvPr>
          <p:cNvGrpSpPr/>
          <p:nvPr/>
        </p:nvGrpSpPr>
        <p:grpSpPr>
          <a:xfrm>
            <a:off x="4876005" y="2196878"/>
            <a:ext cx="4345353" cy="2974443"/>
            <a:chOff x="4997094" y="1999385"/>
            <a:chExt cx="4345353" cy="2974443"/>
          </a:xfrm>
        </p:grpSpPr>
        <p:pic>
          <p:nvPicPr>
            <p:cNvPr id="5" name="Picture 4">
              <a:extLst>
                <a:ext uri="{FF2B5EF4-FFF2-40B4-BE49-F238E27FC236}">
                  <a16:creationId xmlns:a16="http://schemas.microsoft.com/office/drawing/2014/main" id="{67A1C97B-ACF5-4BE4-BF32-56B9E09A1387}"/>
                </a:ext>
              </a:extLst>
            </p:cNvPr>
            <p:cNvPicPr>
              <a:picLocks noChangeAspect="1"/>
            </p:cNvPicPr>
            <p:nvPr/>
          </p:nvPicPr>
          <p:blipFill rotWithShape="1">
            <a:blip r:embed="rId4"/>
            <a:srcRect b="58437"/>
            <a:stretch/>
          </p:blipFill>
          <p:spPr>
            <a:xfrm>
              <a:off x="4997094" y="1999385"/>
              <a:ext cx="3759200" cy="2697444"/>
            </a:xfrm>
            <a:prstGeom prst="rect">
              <a:avLst/>
            </a:prstGeom>
          </p:spPr>
        </p:pic>
        <p:sp>
          <p:nvSpPr>
            <p:cNvPr id="8" name="TextBox 7">
              <a:extLst>
                <a:ext uri="{FF2B5EF4-FFF2-40B4-BE49-F238E27FC236}">
                  <a16:creationId xmlns:a16="http://schemas.microsoft.com/office/drawing/2014/main" id="{B01A7540-4FCF-42F0-B045-1D656A7637FF}"/>
                </a:ext>
              </a:extLst>
            </p:cNvPr>
            <p:cNvSpPr txBox="1"/>
            <p:nvPr/>
          </p:nvSpPr>
          <p:spPr>
            <a:xfrm>
              <a:off x="4997094" y="4696829"/>
              <a:ext cx="4345353" cy="276999"/>
            </a:xfrm>
            <a:prstGeom prst="rect">
              <a:avLst/>
            </a:prstGeom>
            <a:noFill/>
          </p:spPr>
          <p:txBody>
            <a:bodyPr wrap="square" rtlCol="0">
              <a:spAutoFit/>
            </a:bodyPr>
            <a:lstStyle/>
            <a:p>
              <a:r>
                <a:rPr lang="en-US" sz="1200" dirty="0">
                  <a:latin typeface="Abadi" panose="020B0604020202020204" pitchFamily="34" charset="0"/>
                </a:rPr>
                <a:t>Three levels of </a:t>
              </a:r>
              <a:r>
                <a:rPr lang="en-US" sz="1200" dirty="0" err="1">
                  <a:latin typeface="Abadi" panose="020B0604020202020204" pitchFamily="34" charset="0"/>
                </a:rPr>
                <a:t>FoR</a:t>
              </a:r>
              <a:r>
                <a:rPr lang="en-US" sz="1200" dirty="0">
                  <a:latin typeface="Abadi" panose="020B0604020202020204" pitchFamily="34" charset="0"/>
                </a:rPr>
                <a:t> Codes for Agriculture </a:t>
              </a:r>
            </a:p>
          </p:txBody>
        </p:sp>
      </p:grpSp>
      <p:sp>
        <p:nvSpPr>
          <p:cNvPr id="17" name="TextBox 16">
            <a:extLst>
              <a:ext uri="{FF2B5EF4-FFF2-40B4-BE49-F238E27FC236}">
                <a16:creationId xmlns:a16="http://schemas.microsoft.com/office/drawing/2014/main" id="{CC4404BB-DB13-4C16-976D-D02C16F63D90}"/>
              </a:ext>
            </a:extLst>
          </p:cNvPr>
          <p:cNvSpPr txBox="1"/>
          <p:nvPr/>
        </p:nvSpPr>
        <p:spPr>
          <a:xfrm>
            <a:off x="10562279" y="6201998"/>
            <a:ext cx="1665472" cy="276999"/>
          </a:xfrm>
          <a:prstGeom prst="rect">
            <a:avLst/>
          </a:prstGeom>
          <a:noFill/>
        </p:spPr>
        <p:txBody>
          <a:bodyPr wrap="square" rtlCol="0">
            <a:spAutoFit/>
          </a:bodyPr>
          <a:lstStyle/>
          <a:p>
            <a:r>
              <a:rPr lang="en-US" sz="1200" dirty="0" err="1">
                <a:latin typeface="Abadi" panose="020B0604020202020204" pitchFamily="34" charset="0"/>
              </a:rPr>
              <a:t>FoR</a:t>
            </a:r>
            <a:r>
              <a:rPr lang="en-US" sz="1200" dirty="0">
                <a:latin typeface="Abadi" panose="020B0604020202020204" pitchFamily="34" charset="0"/>
              </a:rPr>
              <a:t> Codes: Divisions</a:t>
            </a:r>
          </a:p>
        </p:txBody>
      </p:sp>
      <p:sp>
        <p:nvSpPr>
          <p:cNvPr id="9" name="Rectangle 8">
            <a:extLst>
              <a:ext uri="{FF2B5EF4-FFF2-40B4-BE49-F238E27FC236}">
                <a16:creationId xmlns:a16="http://schemas.microsoft.com/office/drawing/2014/main" id="{3C8620E6-2561-4CEE-B37E-601C2C1CC216}"/>
              </a:ext>
            </a:extLst>
          </p:cNvPr>
          <p:cNvSpPr/>
          <p:nvPr/>
        </p:nvSpPr>
        <p:spPr>
          <a:xfrm>
            <a:off x="-13412" y="-5965"/>
            <a:ext cx="12205412" cy="1713580"/>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1DAE046-B84A-437B-B450-FC786661013C}"/>
              </a:ext>
            </a:extLst>
          </p:cNvPr>
          <p:cNvSpPr/>
          <p:nvPr/>
        </p:nvSpPr>
        <p:spPr>
          <a:xfrm>
            <a:off x="1659382" y="466104"/>
            <a:ext cx="9144000"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Data Source: Dimensions</a:t>
            </a:r>
            <a:endPar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12" name="Rectangle 11">
            <a:extLst>
              <a:ext uri="{FF2B5EF4-FFF2-40B4-BE49-F238E27FC236}">
                <a16:creationId xmlns:a16="http://schemas.microsoft.com/office/drawing/2014/main" id="{0081B68B-F4B1-429E-B267-CE25FF54E873}"/>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6FA3F13-B3F3-4241-B73D-86311E074238}"/>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4" name="Picture 13">
            <a:extLst>
              <a:ext uri="{FF2B5EF4-FFF2-40B4-BE49-F238E27FC236}">
                <a16:creationId xmlns:a16="http://schemas.microsoft.com/office/drawing/2014/main" id="{A4918C30-DFF8-4F38-9171-CF02CF2468B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195640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2C29BE-09D4-0044-B3D8-DF6F75DA4F5E}"/>
              </a:ext>
            </a:extLst>
          </p:cNvPr>
          <p:cNvSpPr txBox="1"/>
          <p:nvPr/>
        </p:nvSpPr>
        <p:spPr>
          <a:xfrm>
            <a:off x="1097280" y="1807028"/>
            <a:ext cx="4606834" cy="923330"/>
          </a:xfrm>
          <a:prstGeom prst="rect">
            <a:avLst/>
          </a:prstGeom>
          <a:noFill/>
        </p:spPr>
        <p:txBody>
          <a:bodyPr wrap="square" rtlCol="0">
            <a:spAutoFit/>
          </a:bodyPr>
          <a:lstStyle/>
          <a:p>
            <a:r>
              <a:rPr lang="en-US" b="1" dirty="0"/>
              <a:t>Cross Section Network: </a:t>
            </a:r>
          </a:p>
          <a:p>
            <a:r>
              <a:rPr lang="en-US" dirty="0"/>
              <a:t>All co-authorships in a specific time frame (i.e., 3 years) are represented as network ties.</a:t>
            </a:r>
          </a:p>
        </p:txBody>
      </p:sp>
      <p:sp>
        <p:nvSpPr>
          <p:cNvPr id="4" name="TextBox 3">
            <a:extLst>
              <a:ext uri="{FF2B5EF4-FFF2-40B4-BE49-F238E27FC236}">
                <a16:creationId xmlns:a16="http://schemas.microsoft.com/office/drawing/2014/main" id="{EAB894E6-5725-7B4C-B97D-A97CF660DD9F}"/>
              </a:ext>
            </a:extLst>
          </p:cNvPr>
          <p:cNvSpPr txBox="1"/>
          <p:nvPr/>
        </p:nvSpPr>
        <p:spPr>
          <a:xfrm>
            <a:off x="6030232" y="1796619"/>
            <a:ext cx="4606834" cy="1477328"/>
          </a:xfrm>
          <a:prstGeom prst="rect">
            <a:avLst/>
          </a:prstGeom>
          <a:noFill/>
        </p:spPr>
        <p:txBody>
          <a:bodyPr wrap="square" rtlCol="0">
            <a:spAutoFit/>
          </a:bodyPr>
          <a:lstStyle/>
          <a:p>
            <a:r>
              <a:rPr lang="en-US" b="1" dirty="0"/>
              <a:t>Backbone Network: </a:t>
            </a:r>
          </a:p>
          <a:p>
            <a:r>
              <a:rPr lang="en-US" dirty="0"/>
              <a:t>Only repeated co-authorships in a specific time frame are represented as network ties. For example, at least 2 collaborations over a period of 3 years.</a:t>
            </a:r>
          </a:p>
        </p:txBody>
      </p:sp>
      <p:sp>
        <p:nvSpPr>
          <p:cNvPr id="3" name="AutoShape 2">
            <a:extLst>
              <a:ext uri="{FF2B5EF4-FFF2-40B4-BE49-F238E27FC236}">
                <a16:creationId xmlns:a16="http://schemas.microsoft.com/office/drawing/2014/main" id="{9D58BC9F-8595-9048-A836-788506E912E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a:extLst>
              <a:ext uri="{FF2B5EF4-FFF2-40B4-BE49-F238E27FC236}">
                <a16:creationId xmlns:a16="http://schemas.microsoft.com/office/drawing/2014/main" id="{B76FD466-C857-D54E-AEFC-685FF6D714E4}"/>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137831" y="2992020"/>
            <a:ext cx="3042736" cy="290453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3792A808-1016-A946-8725-968A0577CA55}"/>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7436666" y="3043274"/>
            <a:ext cx="3200400" cy="30322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039E406E-B05E-844E-928A-47B9AD2E65B8}"/>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4689565" y="3997233"/>
            <a:ext cx="2029098" cy="11234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8EF65E1-93AD-D744-BC1A-775D812AB7DD}"/>
              </a:ext>
            </a:extLst>
          </p:cNvPr>
          <p:cNvSpPr txBox="1"/>
          <p:nvPr/>
        </p:nvSpPr>
        <p:spPr>
          <a:xfrm>
            <a:off x="1137831" y="5937051"/>
            <a:ext cx="4001135" cy="276999"/>
          </a:xfrm>
          <a:prstGeom prst="rect">
            <a:avLst/>
          </a:prstGeom>
          <a:noFill/>
        </p:spPr>
        <p:txBody>
          <a:bodyPr wrap="square" rtlCol="0">
            <a:spAutoFit/>
          </a:bodyPr>
          <a:lstStyle/>
          <a:p>
            <a:r>
              <a:rPr lang="en-US" sz="1200" dirty="0"/>
              <a:t>ASU Cross Section Network 2009-2011</a:t>
            </a:r>
          </a:p>
        </p:txBody>
      </p:sp>
      <p:sp>
        <p:nvSpPr>
          <p:cNvPr id="10" name="TextBox 9">
            <a:extLst>
              <a:ext uri="{FF2B5EF4-FFF2-40B4-BE49-F238E27FC236}">
                <a16:creationId xmlns:a16="http://schemas.microsoft.com/office/drawing/2014/main" id="{93BCD021-46AC-3543-B89A-65D3C9811C32}"/>
              </a:ext>
            </a:extLst>
          </p:cNvPr>
          <p:cNvSpPr txBox="1"/>
          <p:nvPr/>
        </p:nvSpPr>
        <p:spPr>
          <a:xfrm>
            <a:off x="7436666" y="6075549"/>
            <a:ext cx="4001135" cy="276999"/>
          </a:xfrm>
          <a:prstGeom prst="rect">
            <a:avLst/>
          </a:prstGeom>
          <a:noFill/>
        </p:spPr>
        <p:txBody>
          <a:bodyPr wrap="square" rtlCol="0">
            <a:spAutoFit/>
          </a:bodyPr>
          <a:lstStyle/>
          <a:p>
            <a:r>
              <a:rPr lang="en-US" sz="1200" dirty="0"/>
              <a:t>ASU Backbone Network 2009-2011</a:t>
            </a:r>
          </a:p>
        </p:txBody>
      </p:sp>
      <p:sp>
        <p:nvSpPr>
          <p:cNvPr id="11" name="Rectangle 10">
            <a:extLst>
              <a:ext uri="{FF2B5EF4-FFF2-40B4-BE49-F238E27FC236}">
                <a16:creationId xmlns:a16="http://schemas.microsoft.com/office/drawing/2014/main" id="{1FEA5848-B5EB-4533-8A25-52B9EB8A4051}"/>
              </a:ext>
            </a:extLst>
          </p:cNvPr>
          <p:cNvSpPr/>
          <p:nvPr/>
        </p:nvSpPr>
        <p:spPr>
          <a:xfrm>
            <a:off x="-13412" y="-5965"/>
            <a:ext cx="12205412" cy="1713580"/>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4D704E3-8809-4C2C-9BE7-B75A92EC8748}"/>
              </a:ext>
            </a:extLst>
          </p:cNvPr>
          <p:cNvSpPr/>
          <p:nvPr/>
        </p:nvSpPr>
        <p:spPr>
          <a:xfrm>
            <a:off x="1659382" y="466104"/>
            <a:ext cx="9200684"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Cross Section vs. Backbone Network</a:t>
            </a:r>
            <a:endPar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13" name="Rectangle 12">
            <a:extLst>
              <a:ext uri="{FF2B5EF4-FFF2-40B4-BE49-F238E27FC236}">
                <a16:creationId xmlns:a16="http://schemas.microsoft.com/office/drawing/2014/main" id="{3157EAA1-8628-4167-BE90-8F76A63193F1}"/>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EC47727-09B9-4B61-B6CE-459D14F45CD7}"/>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5" name="Picture 14">
            <a:extLst>
              <a:ext uri="{FF2B5EF4-FFF2-40B4-BE49-F238E27FC236}">
                <a16:creationId xmlns:a16="http://schemas.microsoft.com/office/drawing/2014/main" id="{8A31109E-413C-4B0F-A51E-378CB0EB124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126730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333553" y="1913731"/>
            <a:ext cx="11389055" cy="454416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Centers and Institutes are typically places where researchers from different departments can come together around problems</a:t>
            </a:r>
          </a:p>
          <a:p>
            <a:pPr lvl="1">
              <a:buFont typeface="Courier New" panose="02070309020205020404" pitchFamily="49" charset="0"/>
              <a:buChar char="o"/>
            </a:pPr>
            <a:r>
              <a:rPr lang="en-US" sz="2000" dirty="0"/>
              <a:t>These may be less efficient as researchers are still bound to the day to day administrative and locational constraints of their departments</a:t>
            </a:r>
          </a:p>
          <a:p>
            <a:r>
              <a:rPr lang="en-US" sz="2000" dirty="0"/>
              <a:t>Seed grants and pilot awards are often structured around current problems or methods</a:t>
            </a:r>
          </a:p>
          <a:p>
            <a:pPr lvl="1">
              <a:buFont typeface="Courier New" panose="02070309020205020404" pitchFamily="49" charset="0"/>
              <a:buChar char="o"/>
            </a:pPr>
            <a:r>
              <a:rPr lang="en-US" sz="2000" dirty="0"/>
              <a:t>UF has recently offered many seed grants around both AI and racial equity</a:t>
            </a:r>
          </a:p>
          <a:p>
            <a:r>
              <a:rPr lang="en-US" sz="2000" dirty="0"/>
              <a:t>Cluster hires or other large faculty recruitment initiatives may incorporate a collaborative requirement across colleges</a:t>
            </a:r>
          </a:p>
          <a:p>
            <a:r>
              <a:rPr lang="en-US" sz="2000" dirty="0"/>
              <a:t>Collaboration events (Sometimes called Speed dating)</a:t>
            </a:r>
          </a:p>
          <a:p>
            <a:r>
              <a:rPr lang="en-US" sz="2000" dirty="0"/>
              <a:t>Less typical approaches</a:t>
            </a:r>
          </a:p>
          <a:p>
            <a:pPr lvl="1">
              <a:buFont typeface="Courier New" panose="02070309020205020404" pitchFamily="49" charset="0"/>
              <a:buChar char="o"/>
            </a:pPr>
            <a:r>
              <a:rPr lang="en-US" sz="2000" dirty="0"/>
              <a:t>Put people from different departments together in the same building (propinquity)</a:t>
            </a:r>
          </a:p>
          <a:p>
            <a:pPr lvl="1">
              <a:buFont typeface="Courier New" panose="02070309020205020404" pitchFamily="49" charset="0"/>
              <a:buChar char="o"/>
            </a:pPr>
            <a:r>
              <a:rPr lang="en-US" sz="2000" dirty="0"/>
              <a:t>Reorganize departments, schools and colleges around larger problems (the ASU approach)</a:t>
            </a:r>
          </a:p>
          <a:p>
            <a:endParaRPr lang="en-US" dirty="0"/>
          </a:p>
          <a:p>
            <a:pPr>
              <a:buClr>
                <a:srgbClr val="FAB519"/>
              </a:buClr>
            </a:pPr>
            <a:endParaRPr lang="en-US" sz="1800" dirty="0">
              <a:solidFill>
                <a:schemeClr val="tx1">
                  <a:lumMod val="75000"/>
                  <a:lumOff val="25000"/>
                </a:schemeClr>
              </a:solidFill>
              <a:latin typeface="Franklin Gothic Book" panose="020B0503020102020204" pitchFamily="34" charset="0"/>
            </a:endParaRPr>
          </a:p>
        </p:txBody>
      </p:sp>
      <p:sp>
        <p:nvSpPr>
          <p:cNvPr id="7" name="Rectangle 6">
            <a:extLst>
              <a:ext uri="{FF2B5EF4-FFF2-40B4-BE49-F238E27FC236}">
                <a16:creationId xmlns:a16="http://schemas.microsoft.com/office/drawing/2014/main" id="{49D03E41-9712-4FB5-A3BC-FCEBA3A6FAD9}"/>
              </a:ext>
            </a:extLst>
          </p:cNvPr>
          <p:cNvSpPr/>
          <p:nvPr/>
        </p:nvSpPr>
        <p:spPr>
          <a:xfrm>
            <a:off x="-13412" y="0"/>
            <a:ext cx="12205412" cy="1713580"/>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B444355-4DBA-46D5-9FCA-CA8EB36575D8}"/>
              </a:ext>
            </a:extLst>
          </p:cNvPr>
          <p:cNvSpPr/>
          <p:nvPr/>
        </p:nvSpPr>
        <p:spPr>
          <a:xfrm>
            <a:off x="841331" y="400108"/>
            <a:ext cx="10509337"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How universities incentivize collaboration</a:t>
            </a:r>
            <a:endPar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9" name="Rectangle 8">
            <a:extLst>
              <a:ext uri="{FF2B5EF4-FFF2-40B4-BE49-F238E27FC236}">
                <a16:creationId xmlns:a16="http://schemas.microsoft.com/office/drawing/2014/main" id="{F0D04A75-F7FA-4FD6-B04A-5D484C691B65}"/>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397DA09-2BEB-484B-B4CE-AA9D4C1AD0EF}"/>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3" name="Picture 12">
            <a:extLst>
              <a:ext uri="{FF2B5EF4-FFF2-40B4-BE49-F238E27FC236}">
                <a16:creationId xmlns:a16="http://schemas.microsoft.com/office/drawing/2014/main" id="{F3529A00-DD15-48C0-ACAF-CB3CB113F21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338010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3026E8E9-0E6A-4D6D-A1FF-786EC87BDF18}"/>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308607" y="1821226"/>
            <a:ext cx="2944906" cy="16628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hart&#10;&#10;Description automatically generated">
            <a:extLst>
              <a:ext uri="{FF2B5EF4-FFF2-40B4-BE49-F238E27FC236}">
                <a16:creationId xmlns:a16="http://schemas.microsoft.com/office/drawing/2014/main" id="{47B14DF3-2586-4E8C-9960-1EB200AB6E5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45951" y="5799207"/>
            <a:ext cx="5897189" cy="352811"/>
          </a:xfrm>
          <a:prstGeom prst="rect">
            <a:avLst/>
          </a:prstGeom>
        </p:spPr>
      </p:pic>
      <p:sp>
        <p:nvSpPr>
          <p:cNvPr id="8" name="Content Placeholder 2">
            <a:extLst>
              <a:ext uri="{FF2B5EF4-FFF2-40B4-BE49-F238E27FC236}">
                <a16:creationId xmlns:a16="http://schemas.microsoft.com/office/drawing/2014/main" id="{AEEE674F-428B-4173-BEF0-7D973E815388}"/>
              </a:ext>
            </a:extLst>
          </p:cNvPr>
          <p:cNvSpPr txBox="1">
            <a:spLocks/>
          </p:cNvSpPr>
          <p:nvPr/>
        </p:nvSpPr>
        <p:spPr>
          <a:xfrm>
            <a:off x="3793546" y="1948553"/>
            <a:ext cx="7524974" cy="376899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pPr>
            <a:r>
              <a:rPr lang="en-US" sz="2400" dirty="0">
                <a:solidFill>
                  <a:schemeClr val="tx1">
                    <a:lumMod val="75000"/>
                    <a:lumOff val="25000"/>
                  </a:schemeClr>
                </a:solidFill>
                <a:latin typeface="Franklin Gothic Book" panose="020B0503020102020204" pitchFamily="34" charset="0"/>
              </a:rPr>
              <a:t>Both UF and ASU are growing. </a:t>
            </a:r>
          </a:p>
          <a:p>
            <a:pPr>
              <a:spcAft>
                <a:spcPts val="1000"/>
              </a:spcAft>
            </a:pPr>
            <a:r>
              <a:rPr lang="en-US" sz="2400" dirty="0">
                <a:solidFill>
                  <a:schemeClr val="tx1">
                    <a:lumMod val="75000"/>
                    <a:lumOff val="25000"/>
                  </a:schemeClr>
                </a:solidFill>
                <a:latin typeface="Franklin Gothic Book" panose="020B0503020102020204" pitchFamily="34" charset="0"/>
              </a:rPr>
              <a:t>However, UF tends to have twice as many publishing researchers in any given year.  </a:t>
            </a:r>
          </a:p>
          <a:p>
            <a:pPr>
              <a:spcAft>
                <a:spcPts val="1000"/>
              </a:spcAft>
            </a:pPr>
            <a:r>
              <a:rPr lang="en-US" sz="2400" dirty="0">
                <a:solidFill>
                  <a:schemeClr val="tx1">
                    <a:lumMod val="75000"/>
                    <a:lumOff val="25000"/>
                  </a:schemeClr>
                </a:solidFill>
                <a:latin typeface="Franklin Gothic Book" panose="020B0503020102020204" pitchFamily="34" charset="0"/>
              </a:rPr>
              <a:t>Besides this difference in volume, the growth in both authors and their publications at both institutions has been comparable.</a:t>
            </a:r>
          </a:p>
        </p:txBody>
      </p:sp>
      <p:pic>
        <p:nvPicPr>
          <p:cNvPr id="9" name="Picture 2">
            <a:extLst>
              <a:ext uri="{FF2B5EF4-FFF2-40B4-BE49-F238E27FC236}">
                <a16:creationId xmlns:a16="http://schemas.microsoft.com/office/drawing/2014/main" id="{7FECAD7C-C8FA-4E9D-8D7C-564718A25786}"/>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55494" y="3591945"/>
            <a:ext cx="3024913" cy="204395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085AA52-28E1-4D22-A244-4E92E1C7B5EF}"/>
              </a:ext>
            </a:extLst>
          </p:cNvPr>
          <p:cNvSpPr/>
          <p:nvPr/>
        </p:nvSpPr>
        <p:spPr>
          <a:xfrm>
            <a:off x="-13412" y="-5965"/>
            <a:ext cx="12205412" cy="1713580"/>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D00E713-DB8A-49E8-91A2-D9C468D21198}"/>
              </a:ext>
            </a:extLst>
          </p:cNvPr>
          <p:cNvSpPr/>
          <p:nvPr/>
        </p:nvSpPr>
        <p:spPr>
          <a:xfrm>
            <a:off x="1659382" y="466104"/>
            <a:ext cx="9200684"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Authors and Publications</a:t>
            </a:r>
            <a:endPar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12" name="Rectangle 11">
            <a:extLst>
              <a:ext uri="{FF2B5EF4-FFF2-40B4-BE49-F238E27FC236}">
                <a16:creationId xmlns:a16="http://schemas.microsoft.com/office/drawing/2014/main" id="{1B8937F6-2400-4D39-BCD4-E92EDCACB932}"/>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4E92D2D-AD16-42E8-A793-525C5C1FAA71}"/>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4" name="Picture 13">
            <a:extLst>
              <a:ext uri="{FF2B5EF4-FFF2-40B4-BE49-F238E27FC236}">
                <a16:creationId xmlns:a16="http://schemas.microsoft.com/office/drawing/2014/main" id="{AAB46DB7-51A3-47EB-B3CC-13C73AC4F4B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118814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2">
            <a:extLst>
              <a:ext uri="{FF2B5EF4-FFF2-40B4-BE49-F238E27FC236}">
                <a16:creationId xmlns:a16="http://schemas.microsoft.com/office/drawing/2014/main" id="{A4934609-C096-44AB-9AB5-B4C41A7DD37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3412" y="1925756"/>
            <a:ext cx="12192000" cy="4064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861142C-09C4-4CEA-AA90-E4D65F7B6EAB}"/>
              </a:ext>
            </a:extLst>
          </p:cNvPr>
          <p:cNvSpPr/>
          <p:nvPr/>
        </p:nvSpPr>
        <p:spPr>
          <a:xfrm>
            <a:off x="-13412" y="-5965"/>
            <a:ext cx="12205412" cy="1464638"/>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D7695D7-333D-4DC6-B068-E29EF6A616B8}"/>
              </a:ext>
            </a:extLst>
          </p:cNvPr>
          <p:cNvSpPr/>
          <p:nvPr/>
        </p:nvSpPr>
        <p:spPr>
          <a:xfrm>
            <a:off x="1509068" y="56047"/>
            <a:ext cx="10165189" cy="1446550"/>
          </a:xfrm>
          <a:prstGeom prst="rect">
            <a:avLst/>
          </a:prstGeom>
        </p:spPr>
        <p:txBody>
          <a:bodyPr wrap="square">
            <a:spAutoFit/>
          </a:bodyPr>
          <a:lstStyle/>
          <a:p>
            <a:pPr defTabSz="342900" fontAlgn="base">
              <a:spcBef>
                <a:spcPct val="0"/>
              </a:spcBef>
              <a:spcAft>
                <a:spcPct val="0"/>
              </a:spcAft>
              <a:defRPr/>
            </a:pPr>
            <a:r>
              <a:rPr lang="en-US" sz="4400" dirty="0">
                <a:solidFill>
                  <a:schemeClr val="bg1"/>
                </a:solidFill>
                <a:latin typeface="Franklin Gothic Demi" panose="020B0703020102020204" pitchFamily="34" charset="0"/>
              </a:rPr>
              <a:t>Inter- and Intradisciplinary Collaboration 2000-2002</a:t>
            </a:r>
            <a:endPar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13" name="Rectangle 12">
            <a:extLst>
              <a:ext uri="{FF2B5EF4-FFF2-40B4-BE49-F238E27FC236}">
                <a16:creationId xmlns:a16="http://schemas.microsoft.com/office/drawing/2014/main" id="{53757C1E-59A8-455A-9C7F-A2CE580802AD}"/>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07B7DBC-96BA-4E9D-B560-8C0508415A0A}"/>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5" name="Picture 14">
            <a:extLst>
              <a:ext uri="{FF2B5EF4-FFF2-40B4-BE49-F238E27FC236}">
                <a16:creationId xmlns:a16="http://schemas.microsoft.com/office/drawing/2014/main" id="{2C59F0B4-FFBA-4DF1-A960-70D2E7CB1BD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167956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658BD536-4086-4FCB-BF5E-A6012A73C10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691014"/>
            <a:ext cx="12192000" cy="4064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CCE186C-1B31-454C-9AF3-45D135112600}"/>
              </a:ext>
            </a:extLst>
          </p:cNvPr>
          <p:cNvSpPr/>
          <p:nvPr/>
        </p:nvSpPr>
        <p:spPr>
          <a:xfrm>
            <a:off x="-13412" y="-5965"/>
            <a:ext cx="12205412" cy="1464638"/>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7B6757F-4E72-441D-8E1F-A2E7DAA7E5E4}"/>
              </a:ext>
            </a:extLst>
          </p:cNvPr>
          <p:cNvSpPr/>
          <p:nvPr/>
        </p:nvSpPr>
        <p:spPr>
          <a:xfrm>
            <a:off x="1509068" y="56047"/>
            <a:ext cx="10165189" cy="1446550"/>
          </a:xfrm>
          <a:prstGeom prst="rect">
            <a:avLst/>
          </a:prstGeom>
        </p:spPr>
        <p:txBody>
          <a:bodyPr wrap="square">
            <a:spAutoFit/>
          </a:bodyPr>
          <a:lstStyle/>
          <a:p>
            <a:pPr defTabSz="342900" fontAlgn="base">
              <a:spcBef>
                <a:spcPct val="0"/>
              </a:spcBef>
              <a:spcAft>
                <a:spcPct val="0"/>
              </a:spcAft>
              <a:defRPr/>
            </a:pPr>
            <a:r>
              <a:rPr lang="en-US" sz="4400" dirty="0">
                <a:solidFill>
                  <a:schemeClr val="bg1"/>
                </a:solidFill>
                <a:latin typeface="Franklin Gothic Demi" panose="020B0703020102020204" pitchFamily="34" charset="0"/>
              </a:rPr>
              <a:t>Inter- and Intradisciplinary Collaboration 2009-2011</a:t>
            </a:r>
            <a:endPar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13" name="Rectangle 12">
            <a:extLst>
              <a:ext uri="{FF2B5EF4-FFF2-40B4-BE49-F238E27FC236}">
                <a16:creationId xmlns:a16="http://schemas.microsoft.com/office/drawing/2014/main" id="{E2A2A35B-B862-4FE1-9A08-5FF2CCF12EFC}"/>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8998B23-6226-4698-B8BA-0AC1FF657FFB}"/>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5" name="Picture 14">
            <a:extLst>
              <a:ext uri="{FF2B5EF4-FFF2-40B4-BE49-F238E27FC236}">
                <a16:creationId xmlns:a16="http://schemas.microsoft.com/office/drawing/2014/main" id="{C8CBB07E-E983-4B59-836E-04B0EF5FB41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417271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B9E4AC8-7E66-4073-A558-0851F2FEE48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0" y="1930649"/>
            <a:ext cx="12196287" cy="405526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CE51B45-F45F-440D-AD08-3186537183D6}"/>
              </a:ext>
            </a:extLst>
          </p:cNvPr>
          <p:cNvSpPr/>
          <p:nvPr/>
        </p:nvSpPr>
        <p:spPr>
          <a:xfrm>
            <a:off x="-13412" y="-5965"/>
            <a:ext cx="12205412" cy="1464638"/>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E84FB51-B62F-4D47-89B8-D1BC9462453D}"/>
              </a:ext>
            </a:extLst>
          </p:cNvPr>
          <p:cNvSpPr/>
          <p:nvPr/>
        </p:nvSpPr>
        <p:spPr>
          <a:xfrm>
            <a:off x="1509068" y="56047"/>
            <a:ext cx="10165189" cy="1446550"/>
          </a:xfrm>
          <a:prstGeom prst="rect">
            <a:avLst/>
          </a:prstGeom>
        </p:spPr>
        <p:txBody>
          <a:bodyPr wrap="square">
            <a:spAutoFit/>
          </a:bodyPr>
          <a:lstStyle/>
          <a:p>
            <a:pPr defTabSz="342900" fontAlgn="base">
              <a:spcBef>
                <a:spcPct val="0"/>
              </a:spcBef>
              <a:spcAft>
                <a:spcPct val="0"/>
              </a:spcAft>
              <a:defRPr/>
            </a:pPr>
            <a:r>
              <a:rPr lang="en-US" sz="4400" dirty="0">
                <a:solidFill>
                  <a:schemeClr val="bg1"/>
                </a:solidFill>
                <a:latin typeface="Franklin Gothic Demi" panose="020B0703020102020204" pitchFamily="34" charset="0"/>
              </a:rPr>
              <a:t>Inter- and Intradisciplinary Collaboration 2018-2020</a:t>
            </a:r>
            <a:endPar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13" name="Rectangle 12">
            <a:extLst>
              <a:ext uri="{FF2B5EF4-FFF2-40B4-BE49-F238E27FC236}">
                <a16:creationId xmlns:a16="http://schemas.microsoft.com/office/drawing/2014/main" id="{C9FF1005-9236-4D27-84DD-C99865930B50}"/>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D55C2DC-8E00-4F8E-A6D4-7371A5B131AA}"/>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5" name="Picture 14">
            <a:extLst>
              <a:ext uri="{FF2B5EF4-FFF2-40B4-BE49-F238E27FC236}">
                <a16:creationId xmlns:a16="http://schemas.microsoft.com/office/drawing/2014/main" id="{70C3C073-34C7-415C-975B-051ADB69805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417758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BC50687-FD23-4149-BB6C-22D5167F8D47}"/>
              </a:ext>
            </a:extLst>
          </p:cNvPr>
          <p:cNvPicPr>
            <a:picLocks noGrp="1" noChangeAspect="1" noChangeArrowheads="1"/>
          </p:cNvPicPr>
          <p:nvPr>
            <p:ph idx="4294967295"/>
          </p:nvPr>
        </p:nvPicPr>
        <p:blipFill rotWithShape="1">
          <a:blip r:embed="rId3" cstate="screen">
            <a:extLst>
              <a:ext uri="{28A0092B-C50C-407E-A947-70E740481C1C}">
                <a14:useLocalDpi xmlns:a14="http://schemas.microsoft.com/office/drawing/2010/main" val="0"/>
              </a:ext>
            </a:extLst>
          </a:blip>
          <a:srcRect t="823" r="-1" b="3282"/>
          <a:stretch/>
        </p:blipFill>
        <p:spPr bwMode="auto">
          <a:xfrm>
            <a:off x="-13412" y="1776988"/>
            <a:ext cx="6778625" cy="4338638"/>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27F59504-9EC0-4F89-8655-378D589FF068}"/>
              </a:ext>
            </a:extLst>
          </p:cNvPr>
          <p:cNvSpPr txBox="1">
            <a:spLocks/>
          </p:cNvSpPr>
          <p:nvPr/>
        </p:nvSpPr>
        <p:spPr>
          <a:xfrm>
            <a:off x="7420305" y="1520685"/>
            <a:ext cx="3971656" cy="507213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1">
                    <a:lumMod val="75000"/>
                    <a:lumOff val="25000"/>
                  </a:schemeClr>
                </a:solidFill>
                <a:latin typeface="Franklin Gothic Book" panose="020B0503020102020204" pitchFamily="34" charset="0"/>
              </a:rPr>
              <a:t>In recent years, ASU appears to have become more collaborative, trending more towards interdisciplinary ties.</a:t>
            </a:r>
          </a:p>
          <a:p>
            <a:endParaRPr lang="en-US" sz="2400" dirty="0">
              <a:solidFill>
                <a:schemeClr val="tx1">
                  <a:lumMod val="75000"/>
                  <a:lumOff val="25000"/>
                </a:schemeClr>
              </a:solidFill>
              <a:latin typeface="Franklin Gothic Book" panose="020B0503020102020204" pitchFamily="34" charset="0"/>
            </a:endParaRPr>
          </a:p>
          <a:p>
            <a:r>
              <a:rPr lang="en-US" sz="2400" dirty="0">
                <a:solidFill>
                  <a:schemeClr val="tx1">
                    <a:lumMod val="75000"/>
                    <a:lumOff val="25000"/>
                  </a:schemeClr>
                </a:solidFill>
                <a:latin typeface="Franklin Gothic Book" panose="020B0503020102020204" pitchFamily="34" charset="0"/>
              </a:rPr>
              <a:t>However, this is only part of the picture. </a:t>
            </a:r>
          </a:p>
          <a:p>
            <a:endParaRPr lang="en-US" sz="2400" dirty="0">
              <a:solidFill>
                <a:schemeClr val="tx1">
                  <a:lumMod val="75000"/>
                  <a:lumOff val="25000"/>
                </a:schemeClr>
              </a:solidFill>
              <a:latin typeface="Franklin Gothic Book" panose="020B0503020102020204" pitchFamily="34" charset="0"/>
            </a:endParaRPr>
          </a:p>
          <a:p>
            <a:r>
              <a:rPr lang="en-US" sz="2400" dirty="0">
                <a:solidFill>
                  <a:schemeClr val="tx1">
                    <a:lumMod val="75000"/>
                    <a:lumOff val="25000"/>
                  </a:schemeClr>
                </a:solidFill>
                <a:latin typeface="Franklin Gothic Book" panose="020B0503020102020204" pitchFamily="34" charset="0"/>
              </a:rPr>
              <a:t>We also need to explore the distribution of disciplines across research communities. </a:t>
            </a:r>
          </a:p>
        </p:txBody>
      </p:sp>
      <p:sp>
        <p:nvSpPr>
          <p:cNvPr id="12" name="Rectangle 11">
            <a:extLst>
              <a:ext uri="{FF2B5EF4-FFF2-40B4-BE49-F238E27FC236}">
                <a16:creationId xmlns:a16="http://schemas.microsoft.com/office/drawing/2014/main" id="{E2D08426-7544-40D6-9A0F-ABFAF195B3EC}"/>
              </a:ext>
            </a:extLst>
          </p:cNvPr>
          <p:cNvSpPr/>
          <p:nvPr/>
        </p:nvSpPr>
        <p:spPr>
          <a:xfrm>
            <a:off x="-13412" y="-5965"/>
            <a:ext cx="12205412" cy="1464638"/>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E958D78-38BD-4596-9B20-6596DAAEF4FE}"/>
              </a:ext>
            </a:extLst>
          </p:cNvPr>
          <p:cNvSpPr/>
          <p:nvPr/>
        </p:nvSpPr>
        <p:spPr>
          <a:xfrm>
            <a:off x="1509068" y="56047"/>
            <a:ext cx="10165189" cy="1446550"/>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Interdisciplinary Collaboration</a:t>
            </a:r>
          </a:p>
          <a:p>
            <a:pPr algn="ctr" defTabSz="342900" fontAlgn="base">
              <a:spcBef>
                <a:spcPct val="0"/>
              </a:spcBef>
              <a:spcAft>
                <a:spcPct val="0"/>
              </a:spcAft>
              <a:defRPr/>
            </a:pPr>
            <a:r>
              <a:rPr lang="en-US" altLang="en-US" sz="4400" dirty="0" err="1">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rPr>
              <a:t>FoR</a:t>
            </a:r>
            <a:r>
              <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rPr>
              <a:t> Divisions</a:t>
            </a:r>
          </a:p>
        </p:txBody>
      </p:sp>
      <p:sp>
        <p:nvSpPr>
          <p:cNvPr id="14" name="Rectangle 13">
            <a:extLst>
              <a:ext uri="{FF2B5EF4-FFF2-40B4-BE49-F238E27FC236}">
                <a16:creationId xmlns:a16="http://schemas.microsoft.com/office/drawing/2014/main" id="{17951443-640C-47F2-949E-35007397D24D}"/>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716D1FA-8342-4111-8092-BE3999E56B17}"/>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6" name="Picture 15">
            <a:extLst>
              <a:ext uri="{FF2B5EF4-FFF2-40B4-BE49-F238E27FC236}">
                <a16:creationId xmlns:a16="http://schemas.microsoft.com/office/drawing/2014/main" id="{4C489CE0-2D6F-40FB-B5EF-0FB06C44972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3940665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088F8F-C264-F743-9331-278B99020CB1}"/>
              </a:ext>
            </a:extLst>
          </p:cNvPr>
          <p:cNvSpPr>
            <a:spLocks noGrp="1"/>
          </p:cNvSpPr>
          <p:nvPr>
            <p:ph idx="4294967295"/>
          </p:nvPr>
        </p:nvSpPr>
        <p:spPr>
          <a:xfrm>
            <a:off x="2133600" y="1846263"/>
            <a:ext cx="10058400" cy="4022725"/>
          </a:xfrm>
        </p:spPr>
        <p:txBody>
          <a:bodyPr/>
          <a:lstStyle/>
          <a:p>
            <a:endParaRPr lang="en-US" dirty="0"/>
          </a:p>
          <a:p>
            <a:endParaRPr lang="en-US" dirty="0"/>
          </a:p>
        </p:txBody>
      </p:sp>
      <p:pic>
        <p:nvPicPr>
          <p:cNvPr id="1026" name="Picture 2">
            <a:extLst>
              <a:ext uri="{FF2B5EF4-FFF2-40B4-BE49-F238E27FC236}">
                <a16:creationId xmlns:a16="http://schemas.microsoft.com/office/drawing/2014/main" id="{5A287147-A374-674C-9B7F-C5B5B42A644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200220" y="2205593"/>
            <a:ext cx="5578824" cy="37192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76B7C26-3185-7A42-88DC-E53FF5528529}"/>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2956" y="2205593"/>
            <a:ext cx="5578824" cy="37192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C6185D2-BB5B-2442-AE00-12A51EF23F6B}"/>
              </a:ext>
            </a:extLst>
          </p:cNvPr>
          <p:cNvSpPr/>
          <p:nvPr/>
        </p:nvSpPr>
        <p:spPr>
          <a:xfrm>
            <a:off x="783771" y="2534194"/>
            <a:ext cx="313509" cy="17417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A7DC6ACB-3080-C040-ABBA-519774317D4E}"/>
              </a:ext>
            </a:extLst>
          </p:cNvPr>
          <p:cNvSpPr/>
          <p:nvPr/>
        </p:nvSpPr>
        <p:spPr>
          <a:xfrm>
            <a:off x="7511142" y="2534194"/>
            <a:ext cx="313509" cy="17417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F6B736C2-7145-407A-A128-0294EB7E2D92}"/>
              </a:ext>
            </a:extLst>
          </p:cNvPr>
          <p:cNvSpPr/>
          <p:nvPr/>
        </p:nvSpPr>
        <p:spPr>
          <a:xfrm>
            <a:off x="-13412" y="-5965"/>
            <a:ext cx="12205412" cy="1464638"/>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AED6BEA-4A20-41A4-9468-C4B009DF86F6}"/>
              </a:ext>
            </a:extLst>
          </p:cNvPr>
          <p:cNvSpPr/>
          <p:nvPr/>
        </p:nvSpPr>
        <p:spPr>
          <a:xfrm>
            <a:off x="1509068" y="56047"/>
            <a:ext cx="10165189" cy="1446550"/>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Changes in Interdisciplinary Activity</a:t>
            </a:r>
          </a:p>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EI-index</a:t>
            </a:r>
          </a:p>
        </p:txBody>
      </p:sp>
      <p:sp>
        <p:nvSpPr>
          <p:cNvPr id="13" name="Rectangle 12">
            <a:extLst>
              <a:ext uri="{FF2B5EF4-FFF2-40B4-BE49-F238E27FC236}">
                <a16:creationId xmlns:a16="http://schemas.microsoft.com/office/drawing/2014/main" id="{D1050795-09D3-4C32-940A-CB70267A82D4}"/>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FED0C16-14C8-4EA3-A200-0C293D10730A}"/>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5" name="Picture 14">
            <a:extLst>
              <a:ext uri="{FF2B5EF4-FFF2-40B4-BE49-F238E27FC236}">
                <a16:creationId xmlns:a16="http://schemas.microsoft.com/office/drawing/2014/main" id="{55B8EDA6-2264-40D9-9216-4EA3D4946AB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1679075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088F8F-C264-F743-9331-278B99020CB1}"/>
              </a:ext>
            </a:extLst>
          </p:cNvPr>
          <p:cNvSpPr>
            <a:spLocks noGrp="1"/>
          </p:cNvSpPr>
          <p:nvPr>
            <p:ph idx="4294967295"/>
          </p:nvPr>
        </p:nvSpPr>
        <p:spPr>
          <a:xfrm>
            <a:off x="2133600" y="1846263"/>
            <a:ext cx="10058400" cy="4022725"/>
          </a:xfrm>
        </p:spPr>
        <p:txBody>
          <a:bodyPr/>
          <a:lstStyle/>
          <a:p>
            <a:endParaRPr lang="en-US" dirty="0"/>
          </a:p>
          <a:p>
            <a:endParaRPr lang="en-US" dirty="0"/>
          </a:p>
        </p:txBody>
      </p:sp>
      <p:pic>
        <p:nvPicPr>
          <p:cNvPr id="3074" name="Picture 2">
            <a:extLst>
              <a:ext uri="{FF2B5EF4-FFF2-40B4-BE49-F238E27FC236}">
                <a16:creationId xmlns:a16="http://schemas.microsoft.com/office/drawing/2014/main" id="{439C3E7A-807C-614C-BC23-93B8B2F58FC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5925" y="2217231"/>
            <a:ext cx="5520075" cy="36800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3FDACA2-EB4F-5645-ADAF-3A2E3DF7D874}"/>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096000" y="2245417"/>
            <a:ext cx="5520075" cy="36800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46A0266-A193-4876-B166-3D3EEEE0B06B}"/>
              </a:ext>
            </a:extLst>
          </p:cNvPr>
          <p:cNvSpPr/>
          <p:nvPr/>
        </p:nvSpPr>
        <p:spPr>
          <a:xfrm>
            <a:off x="-13412" y="-5965"/>
            <a:ext cx="12205412" cy="1464638"/>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22CF247-C821-4754-BEC1-9EE1437EC51A}"/>
              </a:ext>
            </a:extLst>
          </p:cNvPr>
          <p:cNvSpPr/>
          <p:nvPr/>
        </p:nvSpPr>
        <p:spPr>
          <a:xfrm>
            <a:off x="1509068" y="56047"/>
            <a:ext cx="10165189" cy="1446550"/>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Changes in Interdisciplinary Activity</a:t>
            </a:r>
          </a:p>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Tie-level</a:t>
            </a:r>
          </a:p>
        </p:txBody>
      </p:sp>
      <p:sp>
        <p:nvSpPr>
          <p:cNvPr id="8" name="Rectangle 7">
            <a:extLst>
              <a:ext uri="{FF2B5EF4-FFF2-40B4-BE49-F238E27FC236}">
                <a16:creationId xmlns:a16="http://schemas.microsoft.com/office/drawing/2014/main" id="{1E2F4DF0-B1CE-4401-B4DB-8FCBD0A2A6C8}"/>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DB4D16-3AD2-49F4-819D-DA9986D45D92}"/>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0" name="Picture 9">
            <a:extLst>
              <a:ext uri="{FF2B5EF4-FFF2-40B4-BE49-F238E27FC236}">
                <a16:creationId xmlns:a16="http://schemas.microsoft.com/office/drawing/2014/main" id="{AC75B370-5B40-408B-809A-7F9D4D0B24E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9478280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381E6D-9E8B-4353-A119-02AC2A68CA2A}"/>
              </a:ext>
            </a:extLst>
          </p:cNvPr>
          <p:cNvSpPr/>
          <p:nvPr/>
        </p:nvSpPr>
        <p:spPr>
          <a:xfrm>
            <a:off x="0" y="6127531"/>
            <a:ext cx="12192000" cy="730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6A6688E8-579E-4829-8427-674DF27344E8}"/>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92675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7592416D-DB8B-43CA-9B51-4E321A525F5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51052"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D48F05-E705-4559-9118-C6273E82DAD3}"/>
              </a:ext>
            </a:extLst>
          </p:cNvPr>
          <p:cNvSpPr txBox="1"/>
          <p:nvPr/>
        </p:nvSpPr>
        <p:spPr>
          <a:xfrm>
            <a:off x="101601" y="130629"/>
            <a:ext cx="3062514" cy="1569660"/>
          </a:xfrm>
          <a:prstGeom prst="rect">
            <a:avLst/>
          </a:prstGeom>
          <a:noFill/>
        </p:spPr>
        <p:txBody>
          <a:bodyPr wrap="square" rtlCol="0">
            <a:spAutoFit/>
          </a:bodyPr>
          <a:lstStyle/>
          <a:p>
            <a:r>
              <a:rPr lang="en-US" sz="3200" dirty="0"/>
              <a:t>Co-authorship Publication Network</a:t>
            </a:r>
          </a:p>
        </p:txBody>
      </p:sp>
    </p:spTree>
    <p:extLst>
      <p:ext uri="{BB962C8B-B14F-4D97-AF65-F5344CB8AC3E}">
        <p14:creationId xmlns:p14="http://schemas.microsoft.com/office/powerpoint/2010/main" val="315675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381E6D-9E8B-4353-A119-02AC2A68CA2A}"/>
              </a:ext>
            </a:extLst>
          </p:cNvPr>
          <p:cNvSpPr/>
          <p:nvPr/>
        </p:nvSpPr>
        <p:spPr>
          <a:xfrm>
            <a:off x="0" y="6127531"/>
            <a:ext cx="12192000" cy="730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a:extLst>
              <a:ext uri="{FF2B5EF4-FFF2-40B4-BE49-F238E27FC236}">
                <a16:creationId xmlns:a16="http://schemas.microsoft.com/office/drawing/2014/main" id="{707E4DBA-4A23-4561-B768-D0C3E7DDD15C}"/>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919514"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33E8458E-5DEF-4E67-9DD9-44DA1B12D87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D48F05-E705-4559-9118-C6273E82DAD3}"/>
              </a:ext>
            </a:extLst>
          </p:cNvPr>
          <p:cNvSpPr txBox="1"/>
          <p:nvPr/>
        </p:nvSpPr>
        <p:spPr>
          <a:xfrm>
            <a:off x="101601" y="130629"/>
            <a:ext cx="3062514" cy="1569660"/>
          </a:xfrm>
          <a:prstGeom prst="rect">
            <a:avLst/>
          </a:prstGeom>
          <a:noFill/>
        </p:spPr>
        <p:txBody>
          <a:bodyPr wrap="square" rtlCol="0">
            <a:spAutoFit/>
          </a:bodyPr>
          <a:lstStyle/>
          <a:p>
            <a:r>
              <a:rPr lang="en-US" sz="3200" dirty="0"/>
              <a:t>Co-authorship Publication Network</a:t>
            </a:r>
          </a:p>
        </p:txBody>
      </p:sp>
    </p:spTree>
    <p:extLst>
      <p:ext uri="{BB962C8B-B14F-4D97-AF65-F5344CB8AC3E}">
        <p14:creationId xmlns:p14="http://schemas.microsoft.com/office/powerpoint/2010/main" val="300496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381E6D-9E8B-4353-A119-02AC2A68CA2A}"/>
              </a:ext>
            </a:extLst>
          </p:cNvPr>
          <p:cNvSpPr/>
          <p:nvPr/>
        </p:nvSpPr>
        <p:spPr>
          <a:xfrm>
            <a:off x="0" y="6127531"/>
            <a:ext cx="12192000" cy="730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a:extLst>
              <a:ext uri="{FF2B5EF4-FFF2-40B4-BE49-F238E27FC236}">
                <a16:creationId xmlns:a16="http://schemas.microsoft.com/office/drawing/2014/main" id="{49367A38-0EB4-4C0B-B180-90F6958BE5D0}"/>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92058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CF6FA030-8CA3-4082-91BC-654568511BC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D48F05-E705-4559-9118-C6273E82DAD3}"/>
              </a:ext>
            </a:extLst>
          </p:cNvPr>
          <p:cNvSpPr txBox="1"/>
          <p:nvPr/>
        </p:nvSpPr>
        <p:spPr>
          <a:xfrm>
            <a:off x="101601" y="130629"/>
            <a:ext cx="3062514" cy="1569660"/>
          </a:xfrm>
          <a:prstGeom prst="rect">
            <a:avLst/>
          </a:prstGeom>
          <a:noFill/>
        </p:spPr>
        <p:txBody>
          <a:bodyPr wrap="square" rtlCol="0">
            <a:spAutoFit/>
          </a:bodyPr>
          <a:lstStyle/>
          <a:p>
            <a:r>
              <a:rPr lang="en-US" sz="3200" dirty="0"/>
              <a:t>Co-authorship Publication Network</a:t>
            </a:r>
          </a:p>
        </p:txBody>
      </p:sp>
    </p:spTree>
    <p:extLst>
      <p:ext uri="{BB962C8B-B14F-4D97-AF65-F5344CB8AC3E}">
        <p14:creationId xmlns:p14="http://schemas.microsoft.com/office/powerpoint/2010/main" val="119735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48C806-F631-41BD-8A32-B811E60DD70E}"/>
              </a:ext>
            </a:extLst>
          </p:cNvPr>
          <p:cNvSpPr txBox="1"/>
          <p:nvPr/>
        </p:nvSpPr>
        <p:spPr>
          <a:xfrm>
            <a:off x="903173" y="2023801"/>
            <a:ext cx="10385654" cy="4370427"/>
          </a:xfrm>
          <a:prstGeom prst="rect">
            <a:avLst/>
          </a:prstGeom>
          <a:noFill/>
        </p:spPr>
        <p:txBody>
          <a:bodyPr wrap="square" rtlCol="0">
            <a:spAutoFit/>
          </a:bodyPr>
          <a:lstStyle/>
          <a:p>
            <a:pPr marL="285750" indent="-285750">
              <a:buFont typeface="Arial" panose="020B0604020202020204" pitchFamily="34" charset="0"/>
              <a:buChar char="•"/>
            </a:pPr>
            <a:r>
              <a:rPr lang="en-US" sz="2000" dirty="0"/>
              <a:t>NSF</a:t>
            </a:r>
          </a:p>
          <a:p>
            <a:pPr marL="742950" lvl="1" indent="-285750">
              <a:buFont typeface="Courier New" panose="02070309020205020404" pitchFamily="49" charset="0"/>
              <a:buChar char="o"/>
            </a:pPr>
            <a:r>
              <a:rPr lang="en-US" sz="2000" dirty="0">
                <a:hlinkClick r:id="rId3"/>
              </a:rPr>
              <a:t>Dynamics of Coupled Natural and Human Systems (CNH)</a:t>
            </a:r>
            <a:endParaRPr lang="en-US" sz="2000" dirty="0"/>
          </a:p>
          <a:p>
            <a:pPr marL="742950" lvl="1" indent="-285750">
              <a:buFont typeface="Courier New" panose="02070309020205020404" pitchFamily="49" charset="0"/>
              <a:buChar char="o"/>
            </a:pPr>
            <a:r>
              <a:rPr lang="en-US" sz="2000" dirty="0">
                <a:hlinkClick r:id="rId4"/>
              </a:rPr>
              <a:t>Smart and Connected Communities</a:t>
            </a:r>
            <a:endParaRPr lang="en-US" sz="2000" dirty="0"/>
          </a:p>
          <a:p>
            <a:pPr marL="742950" lvl="1" indent="-285750">
              <a:buFont typeface="Courier New" panose="02070309020205020404" pitchFamily="49" charset="0"/>
              <a:buChar char="o"/>
            </a:pPr>
            <a:r>
              <a:rPr lang="en-US" sz="2000" dirty="0">
                <a:hlinkClick r:id="rId5"/>
              </a:rPr>
              <a:t>Research on Emerging Technologies for Teaching and Learning</a:t>
            </a:r>
            <a:endParaRPr lang="en-US" sz="2000" dirty="0"/>
          </a:p>
          <a:p>
            <a:pPr marL="742950" lvl="1" indent="-285750">
              <a:buFont typeface="Wingdings" panose="05000000000000000000" pitchFamily="2" charset="2"/>
              <a:buChar char="v"/>
            </a:pPr>
            <a:endParaRPr lang="en-US" sz="2000" dirty="0"/>
          </a:p>
          <a:p>
            <a:pPr marL="285750" indent="-285750">
              <a:buFont typeface="Arial" panose="020B0604020202020204" pitchFamily="34" charset="0"/>
              <a:buChar char="•"/>
            </a:pPr>
            <a:r>
              <a:rPr lang="en-US" sz="2000" dirty="0"/>
              <a:t>NIH</a:t>
            </a:r>
          </a:p>
          <a:p>
            <a:pPr marL="742950" lvl="1" indent="-285750">
              <a:buFont typeface="Courier New" panose="02070309020205020404" pitchFamily="49" charset="0"/>
              <a:buChar char="o"/>
            </a:pPr>
            <a:r>
              <a:rPr lang="en-US" sz="2000" dirty="0">
                <a:hlinkClick r:id="rId6"/>
              </a:rPr>
              <a:t>Collaborative Program Grant for Multidisciplinary Teams</a:t>
            </a:r>
            <a:endParaRPr lang="en-US" sz="2000" dirty="0"/>
          </a:p>
          <a:p>
            <a:pPr marL="742950" lvl="1" indent="-285750">
              <a:buFont typeface="Courier New" panose="02070309020205020404" pitchFamily="49" charset="0"/>
              <a:buChar char="o"/>
            </a:pPr>
            <a:r>
              <a:rPr lang="en-US" sz="2000" dirty="0">
                <a:hlinkClick r:id="rId7"/>
              </a:rPr>
              <a:t>Social Epigenomics Research Focused on Minority Health and Health Disparities</a:t>
            </a:r>
            <a:endParaRPr lang="en-US" sz="2000" dirty="0"/>
          </a:p>
          <a:p>
            <a:pPr marL="742950" lvl="1" indent="-285750">
              <a:buFont typeface="Courier New" panose="02070309020205020404" pitchFamily="49" charset="0"/>
              <a:buChar char="o"/>
            </a:pPr>
            <a:r>
              <a:rPr lang="en-US" sz="2000" dirty="0">
                <a:hlinkClick r:id="rId8"/>
              </a:rPr>
              <a:t>Hubs of Interdisciplinary Research and Training in Global Environmental and Occupational Health </a:t>
            </a:r>
            <a:endParaRPr lang="en-US" sz="2000" dirty="0"/>
          </a:p>
          <a:p>
            <a:pPr marL="742950" lvl="1" indent="-285750">
              <a:buFont typeface="Courier New" panose="02070309020205020404" pitchFamily="49" charset="0"/>
              <a:buChar char="o"/>
            </a:pPr>
            <a:endParaRPr lang="en-US" sz="2000" dirty="0"/>
          </a:p>
          <a:p>
            <a:pPr marL="342900" indent="-342900">
              <a:buFont typeface="Arial" panose="020B0604020202020204" pitchFamily="34" charset="0"/>
              <a:buChar char="•"/>
            </a:pPr>
            <a:r>
              <a:rPr lang="en-US" sz="2000" dirty="0"/>
              <a:t>DoD</a:t>
            </a:r>
          </a:p>
          <a:p>
            <a:pPr marL="742950" lvl="1" indent="-285750">
              <a:buFont typeface="Courier New" panose="02070309020205020404" pitchFamily="49" charset="0"/>
              <a:buChar char="o"/>
            </a:pPr>
            <a:r>
              <a:rPr lang="en-US" sz="2000" dirty="0">
                <a:hlinkClick r:id="rId9"/>
              </a:rPr>
              <a:t>Multidisciplinary University Research Initiative (MURI)</a:t>
            </a:r>
            <a:endParaRPr lang="en-US" sz="2000" dirty="0"/>
          </a:p>
          <a:p>
            <a:pPr marL="742950" lvl="1" indent="-285750">
              <a:buFont typeface="Arial" panose="020B0604020202020204" pitchFamily="34" charset="0"/>
              <a:buChar char="•"/>
            </a:pPr>
            <a:endParaRPr lang="en-US" dirty="0"/>
          </a:p>
        </p:txBody>
      </p:sp>
      <p:sp>
        <p:nvSpPr>
          <p:cNvPr id="5" name="Rectangle 4">
            <a:extLst>
              <a:ext uri="{FF2B5EF4-FFF2-40B4-BE49-F238E27FC236}">
                <a16:creationId xmlns:a16="http://schemas.microsoft.com/office/drawing/2014/main" id="{82318CE7-B9C7-4620-BCE9-154F89A73E61}"/>
              </a:ext>
            </a:extLst>
          </p:cNvPr>
          <p:cNvSpPr/>
          <p:nvPr/>
        </p:nvSpPr>
        <p:spPr>
          <a:xfrm>
            <a:off x="-13412" y="0"/>
            <a:ext cx="12205412" cy="1713580"/>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27689B7-5BD9-4AA4-8842-EDA1BFA7BCD4}"/>
              </a:ext>
            </a:extLst>
          </p:cNvPr>
          <p:cNvSpPr/>
          <p:nvPr/>
        </p:nvSpPr>
        <p:spPr>
          <a:xfrm>
            <a:off x="622726" y="456876"/>
            <a:ext cx="10933135"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Interdisciplinary Solicitations from Funding</a:t>
            </a:r>
            <a:endPar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11" name="Rectangle 10">
            <a:extLst>
              <a:ext uri="{FF2B5EF4-FFF2-40B4-BE49-F238E27FC236}">
                <a16:creationId xmlns:a16="http://schemas.microsoft.com/office/drawing/2014/main" id="{F0A673A5-5B4B-4225-992C-7C84E0088162}"/>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EA56F8B-879D-4870-B88E-1A6F9E953DE4}"/>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4" name="Picture 13">
            <a:extLst>
              <a:ext uri="{FF2B5EF4-FFF2-40B4-BE49-F238E27FC236}">
                <a16:creationId xmlns:a16="http://schemas.microsoft.com/office/drawing/2014/main" id="{65AA78CA-62E9-4F45-A916-BF119D2B50F6}"/>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131885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chart, application&#10;&#10;Description automatically generated">
            <a:extLst>
              <a:ext uri="{FF2B5EF4-FFF2-40B4-BE49-F238E27FC236}">
                <a16:creationId xmlns:a16="http://schemas.microsoft.com/office/drawing/2014/main" id="{0E13FC23-B38E-406E-BF0F-A6AFF1527FA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20717" y="1816847"/>
            <a:ext cx="8908994" cy="4194582"/>
          </a:xfrm>
          <a:prstGeom prst="rect">
            <a:avLst/>
          </a:prstGeom>
        </p:spPr>
      </p:pic>
      <p:sp>
        <p:nvSpPr>
          <p:cNvPr id="4" name="Content Placeholder 2">
            <a:extLst>
              <a:ext uri="{FF2B5EF4-FFF2-40B4-BE49-F238E27FC236}">
                <a16:creationId xmlns:a16="http://schemas.microsoft.com/office/drawing/2014/main" id="{F3EABBD1-3F3E-41C8-B975-7521A8B5A60E}"/>
              </a:ext>
            </a:extLst>
          </p:cNvPr>
          <p:cNvSpPr txBox="1">
            <a:spLocks/>
          </p:cNvSpPr>
          <p:nvPr/>
        </p:nvSpPr>
        <p:spPr>
          <a:xfrm>
            <a:off x="6590165" y="4187311"/>
            <a:ext cx="5136419" cy="186665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1">
                    <a:lumMod val="75000"/>
                    <a:lumOff val="25000"/>
                  </a:schemeClr>
                </a:solidFill>
                <a:latin typeface="Franklin Gothic Book" panose="020B0503020102020204" pitchFamily="34" charset="0"/>
              </a:rPr>
              <a:t>Proportion of extant collaborations relative to possible collaborations (edge density) is decreasing as the number of scholars grows.</a:t>
            </a:r>
          </a:p>
          <a:p>
            <a:r>
              <a:rPr lang="en-US" sz="1800" dirty="0">
                <a:solidFill>
                  <a:schemeClr val="tx1">
                    <a:lumMod val="75000"/>
                    <a:lumOff val="25000"/>
                  </a:schemeClr>
                </a:solidFill>
                <a:latin typeface="Franklin Gothic Book" panose="020B0503020102020204" pitchFamily="34" charset="0"/>
              </a:rPr>
              <a:t>However, the tendency to collaborate only with friends-of-friends (transitivity) is decreasing.</a:t>
            </a:r>
          </a:p>
          <a:p>
            <a:r>
              <a:rPr lang="en-US" sz="1800" dirty="0">
                <a:solidFill>
                  <a:schemeClr val="tx1">
                    <a:lumMod val="75000"/>
                    <a:lumOff val="25000"/>
                  </a:schemeClr>
                </a:solidFill>
                <a:latin typeface="Franklin Gothic Book" panose="020B0503020102020204" pitchFamily="34" charset="0"/>
              </a:rPr>
              <a:t>Scholars at both institutions are becoming closer to the rest of their colleagues.</a:t>
            </a:r>
          </a:p>
        </p:txBody>
      </p:sp>
      <p:sp>
        <p:nvSpPr>
          <p:cNvPr id="5" name="Content Placeholder 2">
            <a:extLst>
              <a:ext uri="{FF2B5EF4-FFF2-40B4-BE49-F238E27FC236}">
                <a16:creationId xmlns:a16="http://schemas.microsoft.com/office/drawing/2014/main" id="{2E0E718A-A7A6-4BCA-A837-349C41C7FEAC}"/>
              </a:ext>
            </a:extLst>
          </p:cNvPr>
          <p:cNvSpPr txBox="1">
            <a:spLocks/>
          </p:cNvSpPr>
          <p:nvPr/>
        </p:nvSpPr>
        <p:spPr>
          <a:xfrm>
            <a:off x="9293251" y="2307163"/>
            <a:ext cx="2688543" cy="180657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pPr>
            <a:r>
              <a:rPr lang="en-US" sz="1800" dirty="0">
                <a:solidFill>
                  <a:schemeClr val="tx1">
                    <a:lumMod val="75000"/>
                    <a:lumOff val="25000"/>
                  </a:schemeClr>
                </a:solidFill>
                <a:latin typeface="Franklin Gothic Book" panose="020B0503020102020204" pitchFamily="34" charset="0"/>
              </a:rPr>
              <a:t>UF and ASU networks are growing,</a:t>
            </a:r>
            <a:br>
              <a:rPr lang="en-US" sz="1800" dirty="0">
                <a:solidFill>
                  <a:schemeClr val="tx1">
                    <a:lumMod val="75000"/>
                    <a:lumOff val="25000"/>
                  </a:schemeClr>
                </a:solidFill>
                <a:latin typeface="Franklin Gothic Book" panose="020B0503020102020204" pitchFamily="34" charset="0"/>
              </a:rPr>
            </a:br>
            <a:r>
              <a:rPr lang="en-US" sz="1800" dirty="0">
                <a:solidFill>
                  <a:schemeClr val="tx1">
                    <a:lumMod val="75000"/>
                    <a:lumOff val="25000"/>
                  </a:schemeClr>
                </a:solidFill>
                <a:latin typeface="Franklin Gothic Book" panose="020B0503020102020204" pitchFamily="34" charset="0"/>
              </a:rPr>
              <a:t>with additional</a:t>
            </a:r>
            <a:br>
              <a:rPr lang="en-US" sz="1800" dirty="0">
                <a:solidFill>
                  <a:schemeClr val="tx1">
                    <a:lumMod val="75000"/>
                    <a:lumOff val="25000"/>
                  </a:schemeClr>
                </a:solidFill>
                <a:latin typeface="Franklin Gothic Book" panose="020B0503020102020204" pitchFamily="34" charset="0"/>
              </a:rPr>
            </a:br>
            <a:r>
              <a:rPr lang="en-US" sz="1800" dirty="0">
                <a:solidFill>
                  <a:schemeClr val="tx1">
                    <a:lumMod val="75000"/>
                    <a:lumOff val="25000"/>
                  </a:schemeClr>
                </a:solidFill>
                <a:latin typeface="Franklin Gothic Book" panose="020B0503020102020204" pitchFamily="34" charset="0"/>
              </a:rPr>
              <a:t>scholars (nodes) and,</a:t>
            </a:r>
            <a:br>
              <a:rPr lang="en-US" sz="1800" dirty="0">
                <a:solidFill>
                  <a:schemeClr val="tx1">
                    <a:lumMod val="75000"/>
                    <a:lumOff val="25000"/>
                  </a:schemeClr>
                </a:solidFill>
                <a:latin typeface="Franklin Gothic Book" panose="020B0503020102020204" pitchFamily="34" charset="0"/>
              </a:rPr>
            </a:br>
            <a:r>
              <a:rPr lang="en-US" sz="1800" dirty="0">
                <a:solidFill>
                  <a:schemeClr val="tx1">
                    <a:lumMod val="75000"/>
                    <a:lumOff val="25000"/>
                  </a:schemeClr>
                </a:solidFill>
                <a:latin typeface="Franklin Gothic Book" panose="020B0503020102020204" pitchFamily="34" charset="0"/>
              </a:rPr>
              <a:t>by extension,</a:t>
            </a:r>
            <a:br>
              <a:rPr lang="en-US" sz="1800" dirty="0">
                <a:solidFill>
                  <a:schemeClr val="tx1">
                    <a:lumMod val="75000"/>
                    <a:lumOff val="25000"/>
                  </a:schemeClr>
                </a:solidFill>
                <a:latin typeface="Franklin Gothic Book" panose="020B0503020102020204" pitchFamily="34" charset="0"/>
              </a:rPr>
            </a:br>
            <a:r>
              <a:rPr lang="en-US" sz="1800" dirty="0">
                <a:solidFill>
                  <a:schemeClr val="tx1">
                    <a:lumMod val="75000"/>
                    <a:lumOff val="25000"/>
                  </a:schemeClr>
                </a:solidFill>
                <a:latin typeface="Franklin Gothic Book" panose="020B0503020102020204" pitchFamily="34" charset="0"/>
              </a:rPr>
              <a:t>collaborations (edges).</a:t>
            </a:r>
          </a:p>
        </p:txBody>
      </p:sp>
      <p:pic>
        <p:nvPicPr>
          <p:cNvPr id="6" name="Picture 5" descr="Chart&#10;&#10;Description automatically generated">
            <a:extLst>
              <a:ext uri="{FF2B5EF4-FFF2-40B4-BE49-F238E27FC236}">
                <a16:creationId xmlns:a16="http://schemas.microsoft.com/office/drawing/2014/main" id="{47B14DF3-2586-4E8C-9960-1EB200AB6E5D}"/>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891373" y="6053970"/>
            <a:ext cx="3413761" cy="204235"/>
          </a:xfrm>
          <a:prstGeom prst="rect">
            <a:avLst/>
          </a:prstGeom>
        </p:spPr>
      </p:pic>
      <p:sp>
        <p:nvSpPr>
          <p:cNvPr id="7" name="Rectangle 6">
            <a:extLst>
              <a:ext uri="{FF2B5EF4-FFF2-40B4-BE49-F238E27FC236}">
                <a16:creationId xmlns:a16="http://schemas.microsoft.com/office/drawing/2014/main" id="{F1A3A831-58BB-4E4A-9187-F119F11C1BDB}"/>
              </a:ext>
            </a:extLst>
          </p:cNvPr>
          <p:cNvSpPr/>
          <p:nvPr/>
        </p:nvSpPr>
        <p:spPr>
          <a:xfrm>
            <a:off x="-13412" y="-5965"/>
            <a:ext cx="12205412" cy="1464638"/>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7563145-D2C9-406E-B461-6F037DA113F2}"/>
              </a:ext>
            </a:extLst>
          </p:cNvPr>
          <p:cNvSpPr/>
          <p:nvPr/>
        </p:nvSpPr>
        <p:spPr>
          <a:xfrm>
            <a:off x="1507570" y="222901"/>
            <a:ext cx="10165189"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Collaboration Network Structure</a:t>
            </a:r>
          </a:p>
        </p:txBody>
      </p:sp>
      <p:sp>
        <p:nvSpPr>
          <p:cNvPr id="9" name="Rectangle 8">
            <a:extLst>
              <a:ext uri="{FF2B5EF4-FFF2-40B4-BE49-F238E27FC236}">
                <a16:creationId xmlns:a16="http://schemas.microsoft.com/office/drawing/2014/main" id="{40963F34-09DD-4C12-9596-A62778A5D30B}"/>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7EB6AD6-92D7-4A4D-AA96-91BDE3F15632}"/>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1" name="Picture 10">
            <a:extLst>
              <a:ext uri="{FF2B5EF4-FFF2-40B4-BE49-F238E27FC236}">
                <a16:creationId xmlns:a16="http://schemas.microsoft.com/office/drawing/2014/main" id="{38EBBD87-1363-4EC7-BAF5-B32241BF462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216942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E44637-B8F9-4B79-9036-12999629B4D7}"/>
              </a:ext>
            </a:extLst>
          </p:cNvPr>
          <p:cNvSpPr txBox="1">
            <a:spLocks/>
          </p:cNvSpPr>
          <p:nvPr/>
        </p:nvSpPr>
        <p:spPr>
          <a:xfrm>
            <a:off x="603353" y="1756475"/>
            <a:ext cx="5187845" cy="148590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1">
                    <a:lumMod val="75000"/>
                    <a:lumOff val="25000"/>
                  </a:schemeClr>
                </a:solidFill>
                <a:latin typeface="Franklin Gothic Book" panose="020B0503020102020204" pitchFamily="34" charset="0"/>
              </a:rPr>
              <a:t>A naïve measure of interdisciplinarity, we count the number of discipline classifications on each publication attributed to each institution. </a:t>
            </a:r>
          </a:p>
          <a:p>
            <a:r>
              <a:rPr lang="en-US" sz="1800" dirty="0">
                <a:solidFill>
                  <a:schemeClr val="tx1">
                    <a:lumMod val="75000"/>
                    <a:lumOff val="25000"/>
                  </a:schemeClr>
                </a:solidFill>
                <a:latin typeface="Franklin Gothic Book" panose="020B0503020102020204" pitchFamily="34" charset="0"/>
              </a:rPr>
              <a:t>UF’s medical school sub-disciplines intersect more frequently.</a:t>
            </a:r>
          </a:p>
          <a:p>
            <a:endParaRPr lang="en-US" sz="1800" dirty="0">
              <a:solidFill>
                <a:schemeClr val="tx1">
                  <a:lumMod val="75000"/>
                  <a:lumOff val="25000"/>
                </a:schemeClr>
              </a:solidFill>
              <a:latin typeface="Franklin Gothic Book" panose="020B0503020102020204" pitchFamily="34" charset="0"/>
            </a:endParaRPr>
          </a:p>
        </p:txBody>
      </p:sp>
      <p:sp>
        <p:nvSpPr>
          <p:cNvPr id="4" name="TextBox 3">
            <a:extLst>
              <a:ext uri="{FF2B5EF4-FFF2-40B4-BE49-F238E27FC236}">
                <a16:creationId xmlns:a16="http://schemas.microsoft.com/office/drawing/2014/main" id="{90815CC0-39DB-453F-BA2D-55249C139D8A}"/>
              </a:ext>
            </a:extLst>
          </p:cNvPr>
          <p:cNvSpPr txBox="1"/>
          <p:nvPr/>
        </p:nvSpPr>
        <p:spPr>
          <a:xfrm>
            <a:off x="5791198" y="1756475"/>
            <a:ext cx="6049566" cy="1328569"/>
          </a:xfrm>
          <a:prstGeom prst="rect">
            <a:avLst/>
          </a:prstGeom>
          <a:noFill/>
        </p:spPr>
        <p:txBody>
          <a:bodyPr wrap="square">
            <a:spAutoFit/>
          </a:bodyPr>
          <a:lstStyle/>
          <a:p>
            <a:pPr marL="285750" indent="-285750">
              <a:spcAft>
                <a:spcPts val="1000"/>
              </a:spcAft>
              <a:buFont typeface="Arial" panose="020B0604020202020204" pitchFamily="34" charset="0"/>
              <a:buChar char="•"/>
            </a:pPr>
            <a:r>
              <a:rPr lang="en-US" sz="1800" dirty="0">
                <a:solidFill>
                  <a:schemeClr val="tx1">
                    <a:lumMod val="75000"/>
                    <a:lumOff val="25000"/>
                  </a:schemeClr>
                </a:solidFill>
                <a:latin typeface="Franklin Gothic Book" panose="020B0503020102020204" pitchFamily="34" charset="0"/>
              </a:rPr>
              <a:t>On average, ASU and UF tend to be associated with a similar number of classifications. </a:t>
            </a:r>
          </a:p>
          <a:p>
            <a:pPr marL="285750" indent="-285750">
              <a:spcAft>
                <a:spcPts val="1000"/>
              </a:spcAft>
              <a:buFont typeface="Arial" panose="020B0604020202020204" pitchFamily="34" charset="0"/>
              <a:buChar char="•"/>
            </a:pPr>
            <a:r>
              <a:rPr lang="en-US" dirty="0">
                <a:solidFill>
                  <a:schemeClr val="tx1">
                    <a:lumMod val="75000"/>
                    <a:lumOff val="25000"/>
                  </a:schemeClr>
                </a:solidFill>
                <a:latin typeface="Franklin Gothic Book" panose="020B0503020102020204" pitchFamily="34" charset="0"/>
              </a:rPr>
              <a:t>ASU publications are slightly more interdisciplinary across all disciplines (Fields of Research, Units of Assessment).</a:t>
            </a:r>
          </a:p>
        </p:txBody>
      </p:sp>
      <p:pic>
        <p:nvPicPr>
          <p:cNvPr id="6" name="Picture 5" descr="Chart&#10;&#10;Description automatically generated">
            <a:extLst>
              <a:ext uri="{FF2B5EF4-FFF2-40B4-BE49-F238E27FC236}">
                <a16:creationId xmlns:a16="http://schemas.microsoft.com/office/drawing/2014/main" id="{3D3A3629-4165-4D81-AF9B-8A7342A23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58" y="3385077"/>
            <a:ext cx="10927081" cy="2913888"/>
          </a:xfrm>
          <a:prstGeom prst="rect">
            <a:avLst/>
          </a:prstGeom>
        </p:spPr>
      </p:pic>
      <p:sp>
        <p:nvSpPr>
          <p:cNvPr id="10" name="Rectangle 9">
            <a:extLst>
              <a:ext uri="{FF2B5EF4-FFF2-40B4-BE49-F238E27FC236}">
                <a16:creationId xmlns:a16="http://schemas.microsoft.com/office/drawing/2014/main" id="{5960C3A1-66C2-425B-BD78-9DC5C4990519}"/>
              </a:ext>
            </a:extLst>
          </p:cNvPr>
          <p:cNvSpPr/>
          <p:nvPr/>
        </p:nvSpPr>
        <p:spPr>
          <a:xfrm>
            <a:off x="-13412" y="-5965"/>
            <a:ext cx="12205412" cy="1464638"/>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2AB3780-1AA6-4ECF-8906-B62547CBC22E}"/>
              </a:ext>
            </a:extLst>
          </p:cNvPr>
          <p:cNvSpPr/>
          <p:nvPr/>
        </p:nvSpPr>
        <p:spPr>
          <a:xfrm>
            <a:off x="1507570" y="222901"/>
            <a:ext cx="10165189"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Publication Interdisciplinarity</a:t>
            </a:r>
          </a:p>
        </p:txBody>
      </p:sp>
      <p:sp>
        <p:nvSpPr>
          <p:cNvPr id="12" name="Rectangle 11">
            <a:extLst>
              <a:ext uri="{FF2B5EF4-FFF2-40B4-BE49-F238E27FC236}">
                <a16:creationId xmlns:a16="http://schemas.microsoft.com/office/drawing/2014/main" id="{7EDB1DF1-25FB-49EA-96D4-56D8B14CCBFE}"/>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D1598D5-03AB-46DB-93E9-502BFBF3EA98}"/>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4" name="Picture 13">
            <a:extLst>
              <a:ext uri="{FF2B5EF4-FFF2-40B4-BE49-F238E27FC236}">
                <a16:creationId xmlns:a16="http://schemas.microsoft.com/office/drawing/2014/main" id="{3A57BB15-031B-4270-868A-E6C8B3D6E99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145477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88F6160-2D79-4057-8E1F-12E87E383987}"/>
              </a:ext>
            </a:extLst>
          </p:cNvPr>
          <p:cNvSpPr txBox="1">
            <a:spLocks/>
          </p:cNvSpPr>
          <p:nvPr/>
        </p:nvSpPr>
        <p:spPr>
          <a:xfrm>
            <a:off x="722795" y="1739186"/>
            <a:ext cx="5492645" cy="148590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1">
                    <a:lumMod val="75000"/>
                    <a:lumOff val="25000"/>
                  </a:schemeClr>
                </a:solidFill>
                <a:latin typeface="Franklin Gothic Book" panose="020B0503020102020204" pitchFamily="34" charset="0"/>
              </a:rPr>
              <a:t>Authorial interdisciplinarity at ASU and UF tells a similar story as publication interdisciplinarity.</a:t>
            </a:r>
          </a:p>
          <a:p>
            <a:r>
              <a:rPr lang="en-US" sz="1800" dirty="0">
                <a:solidFill>
                  <a:schemeClr val="tx1">
                    <a:lumMod val="75000"/>
                    <a:lumOff val="25000"/>
                  </a:schemeClr>
                </a:solidFill>
                <a:latin typeface="Franklin Gothic Book" panose="020B0503020102020204" pitchFamily="34" charset="0"/>
              </a:rPr>
              <a:t>On average, ASU and UF authors are affiliated very similar when measured via Unit of Assessment.</a:t>
            </a:r>
          </a:p>
        </p:txBody>
      </p:sp>
      <p:sp>
        <p:nvSpPr>
          <p:cNvPr id="5" name="Content Placeholder 2">
            <a:extLst>
              <a:ext uri="{FF2B5EF4-FFF2-40B4-BE49-F238E27FC236}">
                <a16:creationId xmlns:a16="http://schemas.microsoft.com/office/drawing/2014/main" id="{E1B1181E-522D-4703-B2A3-1BFD17BB6CE4}"/>
              </a:ext>
            </a:extLst>
          </p:cNvPr>
          <p:cNvSpPr txBox="1">
            <a:spLocks/>
          </p:cNvSpPr>
          <p:nvPr/>
        </p:nvSpPr>
        <p:spPr>
          <a:xfrm>
            <a:off x="6071364" y="1791338"/>
            <a:ext cx="5492645" cy="148590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1">
                    <a:lumMod val="75000"/>
                    <a:lumOff val="25000"/>
                  </a:schemeClr>
                </a:solidFill>
                <a:latin typeface="Franklin Gothic Book" panose="020B0503020102020204" pitchFamily="34" charset="0"/>
              </a:rPr>
              <a:t>As before, ASU authors intersect Fields of Research more frequently, but UF authors intersect Health Research Classifications more frequently.</a:t>
            </a:r>
          </a:p>
        </p:txBody>
      </p:sp>
      <p:pic>
        <p:nvPicPr>
          <p:cNvPr id="6" name="Picture 5" descr="Chart&#10;&#10;Description automatically generated">
            <a:extLst>
              <a:ext uri="{FF2B5EF4-FFF2-40B4-BE49-F238E27FC236}">
                <a16:creationId xmlns:a16="http://schemas.microsoft.com/office/drawing/2014/main" id="{E70F3E23-6AE7-40B7-9CA4-A39E5BBF89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029" y="3151357"/>
            <a:ext cx="11581940" cy="3088517"/>
          </a:xfrm>
          <a:prstGeom prst="rect">
            <a:avLst/>
          </a:prstGeom>
        </p:spPr>
      </p:pic>
      <p:sp>
        <p:nvSpPr>
          <p:cNvPr id="7" name="Rectangle 6">
            <a:extLst>
              <a:ext uri="{FF2B5EF4-FFF2-40B4-BE49-F238E27FC236}">
                <a16:creationId xmlns:a16="http://schemas.microsoft.com/office/drawing/2014/main" id="{7B8A0924-F5B0-400A-9F52-AADB918E3DDC}"/>
              </a:ext>
            </a:extLst>
          </p:cNvPr>
          <p:cNvSpPr/>
          <p:nvPr/>
        </p:nvSpPr>
        <p:spPr>
          <a:xfrm>
            <a:off x="-13412" y="0"/>
            <a:ext cx="12205412" cy="1464638"/>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C0B910B-D2F8-43D3-99F4-02F155F967FE}"/>
              </a:ext>
            </a:extLst>
          </p:cNvPr>
          <p:cNvSpPr/>
          <p:nvPr/>
        </p:nvSpPr>
        <p:spPr>
          <a:xfrm>
            <a:off x="1013404" y="232861"/>
            <a:ext cx="10165189"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Authorial Interdisciplinarity</a:t>
            </a:r>
          </a:p>
        </p:txBody>
      </p:sp>
      <p:sp>
        <p:nvSpPr>
          <p:cNvPr id="9" name="Rectangle 8">
            <a:extLst>
              <a:ext uri="{FF2B5EF4-FFF2-40B4-BE49-F238E27FC236}">
                <a16:creationId xmlns:a16="http://schemas.microsoft.com/office/drawing/2014/main" id="{09B6FAB9-8F1C-4472-94F6-087C2A35B8D7}"/>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710931F-21A8-44A5-94F3-4F5CE4E7BF8E}"/>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1" name="Picture 10">
            <a:extLst>
              <a:ext uri="{FF2B5EF4-FFF2-40B4-BE49-F238E27FC236}">
                <a16:creationId xmlns:a16="http://schemas.microsoft.com/office/drawing/2014/main" id="{90B2D1FA-A998-4ECB-9BE4-D897EAF6EC5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99500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5025882-C244-4678-BE7B-EEE25CC13913}"/>
              </a:ext>
            </a:extLst>
          </p:cNvPr>
          <p:cNvSpPr txBox="1">
            <a:spLocks/>
          </p:cNvSpPr>
          <p:nvPr/>
        </p:nvSpPr>
        <p:spPr>
          <a:xfrm>
            <a:off x="4156452" y="1753791"/>
            <a:ext cx="3013606" cy="148590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1">
                    <a:lumMod val="75000"/>
                    <a:lumOff val="25000"/>
                  </a:schemeClr>
                </a:solidFill>
                <a:latin typeface="Franklin Gothic Book" panose="020B0503020102020204" pitchFamily="34" charset="0"/>
              </a:rPr>
              <a:t>ASU tends to have fewer network communities. </a:t>
            </a:r>
          </a:p>
          <a:p>
            <a:r>
              <a:rPr lang="en-US" sz="1800" dirty="0">
                <a:solidFill>
                  <a:schemeClr val="tx1">
                    <a:lumMod val="75000"/>
                    <a:lumOff val="25000"/>
                  </a:schemeClr>
                </a:solidFill>
                <a:latin typeface="Franklin Gothic Book" panose="020B0503020102020204" pitchFamily="34" charset="0"/>
              </a:rPr>
              <a:t>ASU network communities tend to be smaller than UF network communities. </a:t>
            </a:r>
          </a:p>
        </p:txBody>
      </p:sp>
      <p:sp>
        <p:nvSpPr>
          <p:cNvPr id="6" name="TextBox 5">
            <a:extLst>
              <a:ext uri="{FF2B5EF4-FFF2-40B4-BE49-F238E27FC236}">
                <a16:creationId xmlns:a16="http://schemas.microsoft.com/office/drawing/2014/main" id="{CBBDC02D-D1A9-4D95-BD1D-97557AF42464}"/>
              </a:ext>
            </a:extLst>
          </p:cNvPr>
          <p:cNvSpPr txBox="1"/>
          <p:nvPr/>
        </p:nvSpPr>
        <p:spPr>
          <a:xfrm>
            <a:off x="7170058" y="1762365"/>
            <a:ext cx="4903202" cy="1477328"/>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tx1">
                    <a:lumMod val="75000"/>
                    <a:lumOff val="25000"/>
                  </a:schemeClr>
                </a:solidFill>
                <a:latin typeface="Franklin Gothic Book" panose="020B0503020102020204" pitchFamily="34" charset="0"/>
              </a:rPr>
              <a:t>ASU’s S</a:t>
            </a:r>
            <a:r>
              <a:rPr lang="en-US" sz="1800" dirty="0">
                <a:solidFill>
                  <a:schemeClr val="tx1">
                    <a:lumMod val="75000"/>
                    <a:lumOff val="25000"/>
                  </a:schemeClr>
                </a:solidFill>
                <a:latin typeface="Franklin Gothic Book" panose="020B0503020102020204" pitchFamily="34" charset="0"/>
              </a:rPr>
              <a:t>table network community modularity could suggest that ASU’s reorganization has allowed researchers to more easily assort themselves into the research community, or communities which best suit their agenda. </a:t>
            </a:r>
          </a:p>
        </p:txBody>
      </p:sp>
      <p:pic>
        <p:nvPicPr>
          <p:cNvPr id="7" name="Picture 6" descr="Graphical user interface, chart&#10;&#10;Description automatically generated">
            <a:extLst>
              <a:ext uri="{FF2B5EF4-FFF2-40B4-BE49-F238E27FC236}">
                <a16:creationId xmlns:a16="http://schemas.microsoft.com/office/drawing/2014/main" id="{130FF75D-9DF9-4B54-A88E-335287228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 y="3322926"/>
            <a:ext cx="11155680" cy="2974848"/>
          </a:xfrm>
          <a:prstGeom prst="rect">
            <a:avLst/>
          </a:prstGeom>
        </p:spPr>
      </p:pic>
      <p:sp>
        <p:nvSpPr>
          <p:cNvPr id="8" name="Content Placeholder 2">
            <a:extLst>
              <a:ext uri="{FF2B5EF4-FFF2-40B4-BE49-F238E27FC236}">
                <a16:creationId xmlns:a16="http://schemas.microsoft.com/office/drawing/2014/main" id="{C6EC886C-951F-4F21-B4CA-C8E8BD6B6E8E}"/>
              </a:ext>
            </a:extLst>
          </p:cNvPr>
          <p:cNvSpPr txBox="1">
            <a:spLocks/>
          </p:cNvSpPr>
          <p:nvPr/>
        </p:nvSpPr>
        <p:spPr>
          <a:xfrm>
            <a:off x="711200" y="1670557"/>
            <a:ext cx="3445252" cy="148590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1">
                    <a:lumMod val="75000"/>
                    <a:lumOff val="25000"/>
                  </a:schemeClr>
                </a:solidFill>
                <a:latin typeface="Franklin Gothic Book" panose="020B0503020102020204" pitchFamily="34" charset="0"/>
              </a:rPr>
              <a:t>Network communities were detected with Louvain method.</a:t>
            </a:r>
          </a:p>
          <a:p>
            <a:r>
              <a:rPr lang="en-US" sz="1800" dirty="0">
                <a:solidFill>
                  <a:schemeClr val="tx1">
                    <a:lumMod val="75000"/>
                    <a:lumOff val="25000"/>
                  </a:schemeClr>
                </a:solidFill>
                <a:latin typeface="Franklin Gothic Book" panose="020B0503020102020204" pitchFamily="34" charset="0"/>
              </a:rPr>
              <a:t>Communities are clusters of densely connected nodes (relative to rest of network).</a:t>
            </a:r>
          </a:p>
        </p:txBody>
      </p:sp>
      <p:sp>
        <p:nvSpPr>
          <p:cNvPr id="9" name="Rectangle 8">
            <a:extLst>
              <a:ext uri="{FF2B5EF4-FFF2-40B4-BE49-F238E27FC236}">
                <a16:creationId xmlns:a16="http://schemas.microsoft.com/office/drawing/2014/main" id="{B2E4A976-0BD4-43C8-82AB-0653AD5C0ADF}"/>
              </a:ext>
            </a:extLst>
          </p:cNvPr>
          <p:cNvSpPr/>
          <p:nvPr/>
        </p:nvSpPr>
        <p:spPr>
          <a:xfrm>
            <a:off x="-13412" y="0"/>
            <a:ext cx="12205412" cy="1464638"/>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30C2A23-AD74-40D9-9040-CA94E558181B}"/>
              </a:ext>
            </a:extLst>
          </p:cNvPr>
          <p:cNvSpPr/>
          <p:nvPr/>
        </p:nvSpPr>
        <p:spPr>
          <a:xfrm>
            <a:off x="1013404" y="232861"/>
            <a:ext cx="10165189"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Describing our Research Communities</a:t>
            </a:r>
          </a:p>
        </p:txBody>
      </p:sp>
      <p:sp>
        <p:nvSpPr>
          <p:cNvPr id="11" name="Rectangle 10">
            <a:extLst>
              <a:ext uri="{FF2B5EF4-FFF2-40B4-BE49-F238E27FC236}">
                <a16:creationId xmlns:a16="http://schemas.microsoft.com/office/drawing/2014/main" id="{0249D362-D690-4F9E-8BF5-CB970522B7FB}"/>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4814749-2C5C-44BB-A9F1-FFAF83D29CDC}"/>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3" name="Picture 12">
            <a:extLst>
              <a:ext uri="{FF2B5EF4-FFF2-40B4-BE49-F238E27FC236}">
                <a16:creationId xmlns:a16="http://schemas.microsoft.com/office/drawing/2014/main" id="{517A1EFE-1A4D-4686-BAA9-F4CC93EB4E0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1456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76327F-65ED-4CF0-A9EF-2F9809144ADD}"/>
              </a:ext>
            </a:extLst>
          </p:cNvPr>
          <p:cNvSpPr/>
          <p:nvPr/>
        </p:nvSpPr>
        <p:spPr>
          <a:xfrm>
            <a:off x="0" y="5795682"/>
            <a:ext cx="12192000" cy="10623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chart, map&#10;&#10;Description automatically generated">
            <a:extLst>
              <a:ext uri="{FF2B5EF4-FFF2-40B4-BE49-F238E27FC236}">
                <a16:creationId xmlns:a16="http://schemas.microsoft.com/office/drawing/2014/main" id="{7E65400F-5122-4361-A98B-041336865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094" y="1343820"/>
            <a:ext cx="10058400" cy="5029200"/>
          </a:xfrm>
          <a:prstGeom prst="rect">
            <a:avLst/>
          </a:prstGeom>
        </p:spPr>
      </p:pic>
      <p:sp>
        <p:nvSpPr>
          <p:cNvPr id="5" name="Rectangle 4">
            <a:extLst>
              <a:ext uri="{FF2B5EF4-FFF2-40B4-BE49-F238E27FC236}">
                <a16:creationId xmlns:a16="http://schemas.microsoft.com/office/drawing/2014/main" id="{CF5A8212-2040-420A-ADC9-356BB3F542F1}"/>
              </a:ext>
            </a:extLst>
          </p:cNvPr>
          <p:cNvSpPr/>
          <p:nvPr/>
        </p:nvSpPr>
        <p:spPr>
          <a:xfrm>
            <a:off x="-13412" y="0"/>
            <a:ext cx="12205412" cy="1215025"/>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4B6BB8-4760-4114-99C4-8F5F21309786}"/>
              </a:ext>
            </a:extLst>
          </p:cNvPr>
          <p:cNvSpPr/>
          <p:nvPr/>
        </p:nvSpPr>
        <p:spPr>
          <a:xfrm>
            <a:off x="1013404" y="232861"/>
            <a:ext cx="10165189"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Community Interdisciplinarity</a:t>
            </a:r>
          </a:p>
        </p:txBody>
      </p:sp>
      <p:sp>
        <p:nvSpPr>
          <p:cNvPr id="9" name="Rectangle 8">
            <a:extLst>
              <a:ext uri="{FF2B5EF4-FFF2-40B4-BE49-F238E27FC236}">
                <a16:creationId xmlns:a16="http://schemas.microsoft.com/office/drawing/2014/main" id="{2526E7E9-51AE-41CF-AFE9-2F67525A13EF}"/>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A26A51E-BF8A-4736-99CE-5B5EE0ECCC4A}"/>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1" name="Picture 10">
            <a:extLst>
              <a:ext uri="{FF2B5EF4-FFF2-40B4-BE49-F238E27FC236}">
                <a16:creationId xmlns:a16="http://schemas.microsoft.com/office/drawing/2014/main" id="{4C709FEE-A336-4960-815C-F3B7867C97F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51967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4CEA8F-53D0-4D7A-9ACA-81C8E15D50D9}"/>
              </a:ext>
            </a:extLst>
          </p:cNvPr>
          <p:cNvSpPr/>
          <p:nvPr/>
        </p:nvSpPr>
        <p:spPr>
          <a:xfrm>
            <a:off x="0" y="3200121"/>
            <a:ext cx="12192000" cy="3657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94F96A97-D03A-4847-9211-59F1F99F2164}"/>
              </a:ext>
            </a:extLst>
          </p:cNvPr>
          <p:cNvSpPr txBox="1">
            <a:spLocks/>
          </p:cNvSpPr>
          <p:nvPr/>
        </p:nvSpPr>
        <p:spPr>
          <a:xfrm>
            <a:off x="304800" y="1899175"/>
            <a:ext cx="11430000" cy="148590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1">
                    <a:lumMod val="75000"/>
                    <a:lumOff val="25000"/>
                  </a:schemeClr>
                </a:solidFill>
                <a:latin typeface="Franklin Gothic Book" panose="020B0503020102020204" pitchFamily="34" charset="0"/>
              </a:rPr>
              <a:t>Correlated with the period of institutional reorganization, ASU’s research communities have begun reorganizing at a greater rate over time (through a combination of gaining new collaborators, losing old collaborators, splitting into sub-communities, and merging into broader communities).</a:t>
            </a:r>
          </a:p>
          <a:p>
            <a:r>
              <a:rPr lang="en-US" sz="1800" dirty="0">
                <a:solidFill>
                  <a:schemeClr val="tx1">
                    <a:lumMod val="75000"/>
                    <a:lumOff val="25000"/>
                  </a:schemeClr>
                </a:solidFill>
                <a:latin typeface="Franklin Gothic Book" panose="020B0503020102020204" pitchFamily="34" charset="0"/>
              </a:rPr>
              <a:t>UF communities reorganize consistently at a greater rate. However, this is likely due to having more researchers.</a:t>
            </a:r>
          </a:p>
        </p:txBody>
      </p:sp>
      <p:pic>
        <p:nvPicPr>
          <p:cNvPr id="8" name="Picture 7" descr="Chart, line chart&#10;&#10;Description automatically generated">
            <a:extLst>
              <a:ext uri="{FF2B5EF4-FFF2-40B4-BE49-F238E27FC236}">
                <a16:creationId xmlns:a16="http://schemas.microsoft.com/office/drawing/2014/main" id="{FCFD58EB-2A29-403F-B2D4-902D43C084B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141423" y="3200121"/>
            <a:ext cx="5952992" cy="3322370"/>
          </a:xfrm>
          <a:prstGeom prst="rect">
            <a:avLst/>
          </a:prstGeom>
        </p:spPr>
      </p:pic>
      <p:pic>
        <p:nvPicPr>
          <p:cNvPr id="11" name="Picture 10" descr="Chart, line chart&#10;&#10;Description automatically generated">
            <a:extLst>
              <a:ext uri="{FF2B5EF4-FFF2-40B4-BE49-F238E27FC236}">
                <a16:creationId xmlns:a16="http://schemas.microsoft.com/office/drawing/2014/main" id="{004E780F-807D-468B-A2D3-F96DE366382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7585" y="3187993"/>
            <a:ext cx="5974722" cy="3334498"/>
          </a:xfrm>
          <a:prstGeom prst="rect">
            <a:avLst/>
          </a:prstGeom>
        </p:spPr>
      </p:pic>
      <p:sp>
        <p:nvSpPr>
          <p:cNvPr id="7" name="Rectangle 6">
            <a:extLst>
              <a:ext uri="{FF2B5EF4-FFF2-40B4-BE49-F238E27FC236}">
                <a16:creationId xmlns:a16="http://schemas.microsoft.com/office/drawing/2014/main" id="{178FE98F-32AC-4B2A-BCF0-1AFE42EAB3C0}"/>
              </a:ext>
            </a:extLst>
          </p:cNvPr>
          <p:cNvSpPr/>
          <p:nvPr/>
        </p:nvSpPr>
        <p:spPr>
          <a:xfrm>
            <a:off x="-13412" y="-1"/>
            <a:ext cx="12205412" cy="1679411"/>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F150363-5A5F-4497-9AB1-1D1C877E2C2A}"/>
              </a:ext>
            </a:extLst>
          </p:cNvPr>
          <p:cNvSpPr/>
          <p:nvPr/>
        </p:nvSpPr>
        <p:spPr>
          <a:xfrm>
            <a:off x="1013405" y="116429"/>
            <a:ext cx="10165189" cy="1446550"/>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Research Community Stability and Reorganization</a:t>
            </a:r>
          </a:p>
        </p:txBody>
      </p:sp>
      <p:sp>
        <p:nvSpPr>
          <p:cNvPr id="12" name="Rectangle 11">
            <a:extLst>
              <a:ext uri="{FF2B5EF4-FFF2-40B4-BE49-F238E27FC236}">
                <a16:creationId xmlns:a16="http://schemas.microsoft.com/office/drawing/2014/main" id="{E6F6C969-6F9A-425C-8ABC-873C0FF16F29}"/>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5695455-709E-4F27-B1A4-39CB20BEC52F}"/>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4" name="Picture 13">
            <a:extLst>
              <a:ext uri="{FF2B5EF4-FFF2-40B4-BE49-F238E27FC236}">
                <a16:creationId xmlns:a16="http://schemas.microsoft.com/office/drawing/2014/main" id="{C2DAE738-C981-44D7-A323-A095E0A0B85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341724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912C807-9840-485F-ACF6-F587DFD0BE8C}"/>
              </a:ext>
            </a:extLst>
          </p:cNvPr>
          <p:cNvSpPr/>
          <p:nvPr/>
        </p:nvSpPr>
        <p:spPr>
          <a:xfrm>
            <a:off x="0" y="6111489"/>
            <a:ext cx="12192000" cy="730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athletic game, sport&#10;&#10;Description automatically generated">
            <a:extLst>
              <a:ext uri="{FF2B5EF4-FFF2-40B4-BE49-F238E27FC236}">
                <a16:creationId xmlns:a16="http://schemas.microsoft.com/office/drawing/2014/main" id="{092931DB-9F57-40A8-9C82-846B412D7DB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010332" y="2339325"/>
            <a:ext cx="4171335" cy="4118486"/>
          </a:xfrm>
          <a:prstGeom prst="rect">
            <a:avLst/>
          </a:prstGeom>
        </p:spPr>
      </p:pic>
      <p:sp>
        <p:nvSpPr>
          <p:cNvPr id="5" name="TextBox 4">
            <a:extLst>
              <a:ext uri="{FF2B5EF4-FFF2-40B4-BE49-F238E27FC236}">
                <a16:creationId xmlns:a16="http://schemas.microsoft.com/office/drawing/2014/main" id="{153B8F5F-0D96-4853-9062-92D35B105ED0}"/>
              </a:ext>
            </a:extLst>
          </p:cNvPr>
          <p:cNvSpPr txBox="1"/>
          <p:nvPr/>
        </p:nvSpPr>
        <p:spPr>
          <a:xfrm>
            <a:off x="1511820" y="1859461"/>
            <a:ext cx="1297150" cy="369332"/>
          </a:xfrm>
          <a:prstGeom prst="rect">
            <a:avLst/>
          </a:prstGeom>
          <a:noFill/>
        </p:spPr>
        <p:txBody>
          <a:bodyPr wrap="none" rtlCol="0">
            <a:spAutoFit/>
          </a:bodyPr>
          <a:lstStyle/>
          <a:p>
            <a:r>
              <a:rPr lang="en-US" dirty="0"/>
              <a:t>2000 - 2002</a:t>
            </a:r>
          </a:p>
        </p:txBody>
      </p:sp>
      <p:sp>
        <p:nvSpPr>
          <p:cNvPr id="6" name="TextBox 5">
            <a:extLst>
              <a:ext uri="{FF2B5EF4-FFF2-40B4-BE49-F238E27FC236}">
                <a16:creationId xmlns:a16="http://schemas.microsoft.com/office/drawing/2014/main" id="{4CF56A61-214C-4504-8176-1702993E8A6F}"/>
              </a:ext>
            </a:extLst>
          </p:cNvPr>
          <p:cNvSpPr txBox="1"/>
          <p:nvPr/>
        </p:nvSpPr>
        <p:spPr>
          <a:xfrm>
            <a:off x="5440719" y="1859461"/>
            <a:ext cx="1297150" cy="369332"/>
          </a:xfrm>
          <a:prstGeom prst="rect">
            <a:avLst/>
          </a:prstGeom>
          <a:noFill/>
        </p:spPr>
        <p:txBody>
          <a:bodyPr wrap="none" rtlCol="0">
            <a:spAutoFit/>
          </a:bodyPr>
          <a:lstStyle/>
          <a:p>
            <a:r>
              <a:rPr lang="en-US" dirty="0"/>
              <a:t>2010 - 2012</a:t>
            </a:r>
          </a:p>
        </p:txBody>
      </p:sp>
      <p:sp>
        <p:nvSpPr>
          <p:cNvPr id="7" name="TextBox 6">
            <a:extLst>
              <a:ext uri="{FF2B5EF4-FFF2-40B4-BE49-F238E27FC236}">
                <a16:creationId xmlns:a16="http://schemas.microsoft.com/office/drawing/2014/main" id="{0833EAD6-63BB-4240-A451-4EB45BC80EBE}"/>
              </a:ext>
            </a:extLst>
          </p:cNvPr>
          <p:cNvSpPr txBox="1"/>
          <p:nvPr/>
        </p:nvSpPr>
        <p:spPr>
          <a:xfrm>
            <a:off x="9383030" y="1859461"/>
            <a:ext cx="1297150" cy="369332"/>
          </a:xfrm>
          <a:prstGeom prst="rect">
            <a:avLst/>
          </a:prstGeom>
          <a:noFill/>
        </p:spPr>
        <p:txBody>
          <a:bodyPr wrap="none" rtlCol="0">
            <a:spAutoFit/>
          </a:bodyPr>
          <a:lstStyle/>
          <a:p>
            <a:r>
              <a:rPr lang="en-US" dirty="0"/>
              <a:t>2015 - 2017</a:t>
            </a:r>
          </a:p>
        </p:txBody>
      </p:sp>
      <p:pic>
        <p:nvPicPr>
          <p:cNvPr id="8" name="Picture 7" descr="Diagram&#10;&#10;Description automatically generated">
            <a:extLst>
              <a:ext uri="{FF2B5EF4-FFF2-40B4-BE49-F238E27FC236}">
                <a16:creationId xmlns:a16="http://schemas.microsoft.com/office/drawing/2014/main" id="{CF504D0B-4D01-4FAA-A580-69C8FFCBB9A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57040" y="2339325"/>
            <a:ext cx="4006709" cy="4183946"/>
          </a:xfrm>
          <a:prstGeom prst="rect">
            <a:avLst/>
          </a:prstGeom>
        </p:spPr>
      </p:pic>
      <p:sp>
        <p:nvSpPr>
          <p:cNvPr id="9" name="Arc 8">
            <a:extLst>
              <a:ext uri="{FF2B5EF4-FFF2-40B4-BE49-F238E27FC236}">
                <a16:creationId xmlns:a16="http://schemas.microsoft.com/office/drawing/2014/main" id="{D6567160-EB83-403E-A698-4DCD65DD95F1}"/>
              </a:ext>
            </a:extLst>
          </p:cNvPr>
          <p:cNvSpPr/>
          <p:nvPr/>
        </p:nvSpPr>
        <p:spPr>
          <a:xfrm rot="21228933">
            <a:off x="3631460" y="2679088"/>
            <a:ext cx="3666224" cy="694215"/>
          </a:xfrm>
          <a:prstGeom prst="arc">
            <a:avLst>
              <a:gd name="adj1" fmla="val 11009913"/>
              <a:gd name="adj2" fmla="val 21524335"/>
            </a:avLst>
          </a:prstGeom>
          <a:ln>
            <a:solidFill>
              <a:srgbClr val="FF0000"/>
            </a:solidFill>
            <a:headEnd type="none"/>
            <a:tailEnd type="triangle"/>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0" name="Freeform: Shape 9">
            <a:extLst>
              <a:ext uri="{FF2B5EF4-FFF2-40B4-BE49-F238E27FC236}">
                <a16:creationId xmlns:a16="http://schemas.microsoft.com/office/drawing/2014/main" id="{8B191EC4-B775-4163-8AE9-E6017321AC99}"/>
              </a:ext>
            </a:extLst>
          </p:cNvPr>
          <p:cNvSpPr/>
          <p:nvPr/>
        </p:nvSpPr>
        <p:spPr>
          <a:xfrm>
            <a:off x="926592" y="4959321"/>
            <a:ext cx="6150864" cy="1528096"/>
          </a:xfrm>
          <a:custGeom>
            <a:avLst/>
            <a:gdLst>
              <a:gd name="connsiteX0" fmla="*/ 0 w 6291072"/>
              <a:gd name="connsiteY0" fmla="*/ 841248 h 1479328"/>
              <a:gd name="connsiteX1" fmla="*/ 457200 w 6291072"/>
              <a:gd name="connsiteY1" fmla="*/ 1310640 h 1479328"/>
              <a:gd name="connsiteX2" fmla="*/ 1322832 w 6291072"/>
              <a:gd name="connsiteY2" fmla="*/ 1475232 h 1479328"/>
              <a:gd name="connsiteX3" fmla="*/ 3706368 w 6291072"/>
              <a:gd name="connsiteY3" fmla="*/ 1389888 h 1479328"/>
              <a:gd name="connsiteX4" fmla="*/ 5340096 w 6291072"/>
              <a:gd name="connsiteY4" fmla="*/ 981456 h 1479328"/>
              <a:gd name="connsiteX5" fmla="*/ 6291072 w 6291072"/>
              <a:gd name="connsiteY5" fmla="*/ 0 h 1479328"/>
              <a:gd name="connsiteX6" fmla="*/ 6291072 w 6291072"/>
              <a:gd name="connsiteY6" fmla="*/ 0 h 147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1072" h="1479328">
                <a:moveTo>
                  <a:pt x="0" y="841248"/>
                </a:moveTo>
                <a:cubicBezTo>
                  <a:pt x="118364" y="1023112"/>
                  <a:pt x="236728" y="1204976"/>
                  <a:pt x="457200" y="1310640"/>
                </a:cubicBezTo>
                <a:cubicBezTo>
                  <a:pt x="677672" y="1416304"/>
                  <a:pt x="781304" y="1462024"/>
                  <a:pt x="1322832" y="1475232"/>
                </a:cubicBezTo>
                <a:cubicBezTo>
                  <a:pt x="1864360" y="1488440"/>
                  <a:pt x="3036824" y="1472184"/>
                  <a:pt x="3706368" y="1389888"/>
                </a:cubicBezTo>
                <a:cubicBezTo>
                  <a:pt x="4375912" y="1307592"/>
                  <a:pt x="4909312" y="1213104"/>
                  <a:pt x="5340096" y="981456"/>
                </a:cubicBezTo>
                <a:cubicBezTo>
                  <a:pt x="5770880" y="749808"/>
                  <a:pt x="6291072" y="0"/>
                  <a:pt x="6291072" y="0"/>
                </a:cubicBezTo>
                <a:lnTo>
                  <a:pt x="6291072" y="0"/>
                </a:lnTo>
              </a:path>
            </a:pathLst>
          </a:custGeom>
          <a:ln>
            <a:solidFill>
              <a:srgbClr val="008000"/>
            </a:solidFill>
            <a:tailEnd type="triangle"/>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pic>
        <p:nvPicPr>
          <p:cNvPr id="11" name="Picture 10" descr="Diagram&#10;&#10;Description automatically generated">
            <a:extLst>
              <a:ext uri="{FF2B5EF4-FFF2-40B4-BE49-F238E27FC236}">
                <a16:creationId xmlns:a16="http://schemas.microsoft.com/office/drawing/2014/main" id="{E0249AF1-DD9F-4751-9452-B89EF7AE4B1F}"/>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8126335" y="2339325"/>
            <a:ext cx="3813494" cy="3998174"/>
          </a:xfrm>
          <a:prstGeom prst="rect">
            <a:avLst/>
          </a:prstGeom>
        </p:spPr>
      </p:pic>
      <p:sp>
        <p:nvSpPr>
          <p:cNvPr id="12" name="Arc 11">
            <a:extLst>
              <a:ext uri="{FF2B5EF4-FFF2-40B4-BE49-F238E27FC236}">
                <a16:creationId xmlns:a16="http://schemas.microsoft.com/office/drawing/2014/main" id="{89712B44-C4D0-48EB-AE7F-6DF3BAE75614}"/>
              </a:ext>
            </a:extLst>
          </p:cNvPr>
          <p:cNvSpPr/>
          <p:nvPr/>
        </p:nvSpPr>
        <p:spPr>
          <a:xfrm rot="21167392">
            <a:off x="7386779" y="2494793"/>
            <a:ext cx="2731273" cy="324431"/>
          </a:xfrm>
          <a:prstGeom prst="arc">
            <a:avLst>
              <a:gd name="adj1" fmla="val 10986169"/>
              <a:gd name="adj2" fmla="val 21560178"/>
            </a:avLst>
          </a:prstGeom>
          <a:ln>
            <a:solidFill>
              <a:srgbClr val="FFC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Shape 12">
            <a:extLst>
              <a:ext uri="{FF2B5EF4-FFF2-40B4-BE49-F238E27FC236}">
                <a16:creationId xmlns:a16="http://schemas.microsoft.com/office/drawing/2014/main" id="{7F31637A-2139-43AE-BFAF-C9EDFEEBB9EB}"/>
              </a:ext>
            </a:extLst>
          </p:cNvPr>
          <p:cNvSpPr/>
          <p:nvPr/>
        </p:nvSpPr>
        <p:spPr>
          <a:xfrm>
            <a:off x="7277100" y="4951701"/>
            <a:ext cx="2750820" cy="1242743"/>
          </a:xfrm>
          <a:custGeom>
            <a:avLst/>
            <a:gdLst>
              <a:gd name="connsiteX0" fmla="*/ 0 w 2750820"/>
              <a:gd name="connsiteY0" fmla="*/ 0 h 1242743"/>
              <a:gd name="connsiteX1" fmla="*/ 708660 w 2750820"/>
              <a:gd name="connsiteY1" fmla="*/ 845820 h 1242743"/>
              <a:gd name="connsiteX2" fmla="*/ 1836420 w 2750820"/>
              <a:gd name="connsiteY2" fmla="*/ 1242060 h 1242743"/>
              <a:gd name="connsiteX3" fmla="*/ 2750820 w 2750820"/>
              <a:gd name="connsiteY3" fmla="*/ 922020 h 1242743"/>
            </a:gdLst>
            <a:ahLst/>
            <a:cxnLst>
              <a:cxn ang="0">
                <a:pos x="connsiteX0" y="connsiteY0"/>
              </a:cxn>
              <a:cxn ang="0">
                <a:pos x="connsiteX1" y="connsiteY1"/>
              </a:cxn>
              <a:cxn ang="0">
                <a:pos x="connsiteX2" y="connsiteY2"/>
              </a:cxn>
              <a:cxn ang="0">
                <a:pos x="connsiteX3" y="connsiteY3"/>
              </a:cxn>
            </a:cxnLst>
            <a:rect l="l" t="t" r="r" b="b"/>
            <a:pathLst>
              <a:path w="2750820" h="1242743">
                <a:moveTo>
                  <a:pt x="0" y="0"/>
                </a:moveTo>
                <a:cubicBezTo>
                  <a:pt x="201295" y="319405"/>
                  <a:pt x="402590" y="638810"/>
                  <a:pt x="708660" y="845820"/>
                </a:cubicBezTo>
                <a:cubicBezTo>
                  <a:pt x="1014730" y="1052830"/>
                  <a:pt x="1496060" y="1229360"/>
                  <a:pt x="1836420" y="1242060"/>
                </a:cubicBezTo>
                <a:cubicBezTo>
                  <a:pt x="2176780" y="1254760"/>
                  <a:pt x="2463800" y="1088390"/>
                  <a:pt x="2750820" y="922020"/>
                </a:cubicBezTo>
              </a:path>
            </a:pathLst>
          </a:custGeom>
          <a:ln>
            <a:solidFill>
              <a:srgbClr val="FFC000"/>
            </a:solidFill>
            <a:tailEnd type="triangle"/>
          </a:ln>
        </p:spPr>
        <p:style>
          <a:lnRef idx="2">
            <a:schemeClr val="dk1"/>
          </a:lnRef>
          <a:fillRef idx="0">
            <a:schemeClr val="dk1"/>
          </a:fillRef>
          <a:effectRef idx="1">
            <a:schemeClr val="dk1"/>
          </a:effectRef>
          <a:fontRef idx="minor">
            <a:schemeClr val="tx1"/>
          </a:fontRef>
        </p:style>
        <p:txBody>
          <a:bodyPr rtlCol="0" anchor="ctr"/>
          <a:lstStyle/>
          <a:p>
            <a:pPr algn="ctr"/>
            <a:endParaRPr lang="en-US">
              <a:ln>
                <a:solidFill>
                  <a:srgbClr val="008000"/>
                </a:solidFill>
              </a:ln>
            </a:endParaRPr>
          </a:p>
        </p:txBody>
      </p:sp>
      <p:sp>
        <p:nvSpPr>
          <p:cNvPr id="14" name="Oval 13">
            <a:extLst>
              <a:ext uri="{FF2B5EF4-FFF2-40B4-BE49-F238E27FC236}">
                <a16:creationId xmlns:a16="http://schemas.microsoft.com/office/drawing/2014/main" id="{04F968C5-57E6-4F5A-A123-C658F2437258}"/>
              </a:ext>
            </a:extLst>
          </p:cNvPr>
          <p:cNvSpPr/>
          <p:nvPr/>
        </p:nvSpPr>
        <p:spPr>
          <a:xfrm rot="1320608">
            <a:off x="8793092" y="3448351"/>
            <a:ext cx="381000" cy="613599"/>
          </a:xfrm>
          <a:prstGeom prst="ellipse">
            <a:avLst/>
          </a:prstGeom>
          <a:solidFill>
            <a:schemeClr val="tx2">
              <a:lumMod val="20000"/>
              <a:lumOff val="80000"/>
              <a:alpha val="17000"/>
            </a:schemeClr>
          </a:solidFill>
          <a:ln w="571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C3B2376-4530-4101-8FEC-277DE816E54B}"/>
              </a:ext>
            </a:extLst>
          </p:cNvPr>
          <p:cNvSpPr/>
          <p:nvPr/>
        </p:nvSpPr>
        <p:spPr>
          <a:xfrm>
            <a:off x="-13412" y="-1"/>
            <a:ext cx="12205412" cy="1679411"/>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1995909-493F-45FE-A132-831D2A0F62B3}"/>
              </a:ext>
            </a:extLst>
          </p:cNvPr>
          <p:cNvSpPr/>
          <p:nvPr/>
        </p:nvSpPr>
        <p:spPr>
          <a:xfrm>
            <a:off x="0" y="116429"/>
            <a:ext cx="12192000" cy="1415772"/>
          </a:xfrm>
          <a:prstGeom prst="rect">
            <a:avLst/>
          </a:prstGeom>
        </p:spPr>
        <p:txBody>
          <a:bodyPr wrap="square">
            <a:spAutoFit/>
          </a:bodyPr>
          <a:lstStyle/>
          <a:p>
            <a:pPr algn="ctr" defTabSz="342900" fontAlgn="base">
              <a:spcBef>
                <a:spcPct val="0"/>
              </a:spcBef>
              <a:spcAft>
                <a:spcPct val="0"/>
              </a:spcAft>
              <a:defRPr/>
            </a:pPr>
            <a:r>
              <a:rPr lang="en-US" sz="4300" dirty="0">
                <a:solidFill>
                  <a:schemeClr val="bg1"/>
                </a:solidFill>
                <a:latin typeface="Franklin Gothic Demi" panose="020B0703020102020204" pitchFamily="34" charset="0"/>
              </a:rPr>
              <a:t>Research Community Stability and Reorganization</a:t>
            </a:r>
          </a:p>
          <a:p>
            <a:pPr algn="ctr" defTabSz="342900" fontAlgn="base">
              <a:spcBef>
                <a:spcPct val="0"/>
              </a:spcBef>
              <a:spcAft>
                <a:spcPct val="0"/>
              </a:spcAft>
              <a:defRPr/>
            </a:pPr>
            <a:r>
              <a:rPr lang="en-US" sz="4300" dirty="0">
                <a:solidFill>
                  <a:schemeClr val="bg1"/>
                </a:solidFill>
                <a:latin typeface="Franklin Gothic Demi" panose="020B0703020102020204" pitchFamily="34" charset="0"/>
              </a:rPr>
              <a:t>Case Study: School of Sustainability</a:t>
            </a:r>
          </a:p>
        </p:txBody>
      </p:sp>
      <p:sp>
        <p:nvSpPr>
          <p:cNvPr id="24" name="Rectangle 23">
            <a:extLst>
              <a:ext uri="{FF2B5EF4-FFF2-40B4-BE49-F238E27FC236}">
                <a16:creationId xmlns:a16="http://schemas.microsoft.com/office/drawing/2014/main" id="{26AC27E8-EA8E-4367-8F26-9E710567415E}"/>
              </a:ext>
            </a:extLst>
          </p:cNvPr>
          <p:cNvSpPr/>
          <p:nvPr/>
        </p:nvSpPr>
        <p:spPr>
          <a:xfrm>
            <a:off x="-13412" y="6602113"/>
            <a:ext cx="12205412" cy="255888"/>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A98DE28-D270-40FA-A89E-E9E5A48802E1}"/>
              </a:ext>
            </a:extLst>
          </p:cNvPr>
          <p:cNvSpPr txBox="1"/>
          <p:nvPr/>
        </p:nvSpPr>
        <p:spPr>
          <a:xfrm>
            <a:off x="-13412" y="6572294"/>
            <a:ext cx="7792075" cy="338554"/>
          </a:xfrm>
          <a:prstGeom prst="rect">
            <a:avLst/>
          </a:prstGeom>
          <a:noFill/>
        </p:spPr>
        <p:txBody>
          <a:bodyPr wrap="square" rtlCol="0">
            <a:spAutoFit/>
          </a:bodyPr>
          <a:lstStyle/>
          <a:p>
            <a:r>
              <a:rPr lang="en-US" sz="800" i="1" dirty="0">
                <a:solidFill>
                  <a:schemeClr val="tx1">
                    <a:lumMod val="75000"/>
                    <a:lumOff val="25000"/>
                  </a:schemeClr>
                </a:solidFill>
              </a:rPr>
              <a:t>The UF CTSI is supported in part by NIH Clinical and Translational Science Awards UL1TR001427, KL2TR001429 and TL1TR001428. </a:t>
            </a:r>
          </a:p>
          <a:p>
            <a:r>
              <a:rPr lang="en-US" sz="800" i="1" dirty="0">
                <a:solidFill>
                  <a:schemeClr val="tx1">
                    <a:lumMod val="75000"/>
                    <a:lumOff val="25000"/>
                  </a:schemeClr>
                </a:solidFill>
              </a:rPr>
              <a:t>This content is solely the responsibility of the UF CTSI and does not necessarily represent the official views of the NIH.</a:t>
            </a:r>
            <a:endParaRPr lang="en-US" sz="800" dirty="0">
              <a:solidFill>
                <a:schemeClr val="tx1">
                  <a:lumMod val="75000"/>
                  <a:lumOff val="25000"/>
                </a:schemeClr>
              </a:solidFill>
            </a:endParaRPr>
          </a:p>
        </p:txBody>
      </p:sp>
      <p:pic>
        <p:nvPicPr>
          <p:cNvPr id="26" name="Picture 25">
            <a:extLst>
              <a:ext uri="{FF2B5EF4-FFF2-40B4-BE49-F238E27FC236}">
                <a16:creationId xmlns:a16="http://schemas.microsoft.com/office/drawing/2014/main" id="{BFF5036E-7EE5-4528-AAF2-B7ED4BD6005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021077" y="6655237"/>
            <a:ext cx="1060812" cy="235059"/>
          </a:xfrm>
          <a:prstGeom prst="rect">
            <a:avLst/>
          </a:prstGeom>
        </p:spPr>
      </p:pic>
    </p:spTree>
    <p:extLst>
      <p:ext uri="{BB962C8B-B14F-4D97-AF65-F5344CB8AC3E}">
        <p14:creationId xmlns:p14="http://schemas.microsoft.com/office/powerpoint/2010/main" val="386440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2CD36FC-252D-4D69-ADA6-F2ED1F4B8F77}"/>
              </a:ext>
            </a:extLst>
          </p:cNvPr>
          <p:cNvSpPr/>
          <p:nvPr/>
        </p:nvSpPr>
        <p:spPr>
          <a:xfrm>
            <a:off x="0" y="6127531"/>
            <a:ext cx="12192000" cy="730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Chart&#10;&#10;Description automatically generated">
            <a:extLst>
              <a:ext uri="{FF2B5EF4-FFF2-40B4-BE49-F238E27FC236}">
                <a16:creationId xmlns:a16="http://schemas.microsoft.com/office/drawing/2014/main" id="{6B9B8A49-65F1-43EA-A565-005C47EF687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367694" y="1747382"/>
            <a:ext cx="5424913" cy="4753944"/>
          </a:xfrm>
          <a:prstGeom prst="rect">
            <a:avLst/>
          </a:prstGeom>
        </p:spPr>
      </p:pic>
      <p:sp>
        <p:nvSpPr>
          <p:cNvPr id="17" name="TextBox 16">
            <a:extLst>
              <a:ext uri="{FF2B5EF4-FFF2-40B4-BE49-F238E27FC236}">
                <a16:creationId xmlns:a16="http://schemas.microsoft.com/office/drawing/2014/main" id="{CAF7382A-A96A-4638-830D-763A8CF07426}"/>
              </a:ext>
            </a:extLst>
          </p:cNvPr>
          <p:cNvSpPr txBox="1"/>
          <p:nvPr/>
        </p:nvSpPr>
        <p:spPr>
          <a:xfrm>
            <a:off x="1511820" y="1868380"/>
            <a:ext cx="1297150" cy="369332"/>
          </a:xfrm>
          <a:prstGeom prst="rect">
            <a:avLst/>
          </a:prstGeom>
          <a:noFill/>
        </p:spPr>
        <p:txBody>
          <a:bodyPr wrap="none" rtlCol="0">
            <a:spAutoFit/>
          </a:bodyPr>
          <a:lstStyle/>
          <a:p>
            <a:r>
              <a:rPr lang="en-US" dirty="0"/>
              <a:t>2000 - 2002</a:t>
            </a:r>
          </a:p>
        </p:txBody>
      </p:sp>
      <p:pic>
        <p:nvPicPr>
          <p:cNvPr id="18" name="Picture 17" descr="Diagram&#10;&#10;Description automatically generated">
            <a:extLst>
              <a:ext uri="{FF2B5EF4-FFF2-40B4-BE49-F238E27FC236}">
                <a16:creationId xmlns:a16="http://schemas.microsoft.com/office/drawing/2014/main" id="{A8CD9154-D08B-496A-9FB6-8A86336A5402}"/>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57040" y="2348244"/>
            <a:ext cx="4006709" cy="4183946"/>
          </a:xfrm>
          <a:prstGeom prst="rect">
            <a:avLst/>
          </a:prstGeom>
        </p:spPr>
      </p:pic>
      <p:sp>
        <p:nvSpPr>
          <p:cNvPr id="19" name="TextBox 18">
            <a:extLst>
              <a:ext uri="{FF2B5EF4-FFF2-40B4-BE49-F238E27FC236}">
                <a16:creationId xmlns:a16="http://schemas.microsoft.com/office/drawing/2014/main" id="{6F6767F7-EA3C-431B-9674-463E6B6ADC4A}"/>
              </a:ext>
            </a:extLst>
          </p:cNvPr>
          <p:cNvSpPr txBox="1"/>
          <p:nvPr/>
        </p:nvSpPr>
        <p:spPr>
          <a:xfrm>
            <a:off x="6367694" y="1868380"/>
            <a:ext cx="1297150" cy="369332"/>
          </a:xfrm>
          <a:prstGeom prst="rect">
            <a:avLst/>
          </a:prstGeom>
          <a:noFill/>
        </p:spPr>
        <p:txBody>
          <a:bodyPr wrap="none" rtlCol="0">
            <a:spAutoFit/>
          </a:bodyPr>
          <a:lstStyle/>
          <a:p>
            <a:r>
              <a:rPr lang="en-US" dirty="0"/>
              <a:t>2015 - 2017</a:t>
            </a:r>
          </a:p>
        </p:txBody>
      </p:sp>
      <p:sp>
        <p:nvSpPr>
          <p:cNvPr id="21" name="Freeform: Shape 20">
            <a:extLst>
              <a:ext uri="{FF2B5EF4-FFF2-40B4-BE49-F238E27FC236}">
                <a16:creationId xmlns:a16="http://schemas.microsoft.com/office/drawing/2014/main" id="{C8C0FEA0-CD9D-4ABB-BF08-53F785983B10}"/>
              </a:ext>
            </a:extLst>
          </p:cNvPr>
          <p:cNvSpPr/>
          <p:nvPr/>
        </p:nvSpPr>
        <p:spPr>
          <a:xfrm>
            <a:off x="1229710" y="3436883"/>
            <a:ext cx="7451835" cy="2112579"/>
          </a:xfrm>
          <a:custGeom>
            <a:avLst/>
            <a:gdLst>
              <a:gd name="connsiteX0" fmla="*/ 0 w 7451835"/>
              <a:gd name="connsiteY0" fmla="*/ 2112579 h 2112579"/>
              <a:gd name="connsiteX1" fmla="*/ 4508938 w 7451835"/>
              <a:gd name="connsiteY1" fmla="*/ 1450427 h 2112579"/>
              <a:gd name="connsiteX2" fmla="*/ 7451835 w 7451835"/>
              <a:gd name="connsiteY2" fmla="*/ 0 h 2112579"/>
            </a:gdLst>
            <a:ahLst/>
            <a:cxnLst>
              <a:cxn ang="0">
                <a:pos x="connsiteX0" y="connsiteY0"/>
              </a:cxn>
              <a:cxn ang="0">
                <a:pos x="connsiteX1" y="connsiteY1"/>
              </a:cxn>
              <a:cxn ang="0">
                <a:pos x="connsiteX2" y="connsiteY2"/>
              </a:cxn>
            </a:cxnLst>
            <a:rect l="l" t="t" r="r" b="b"/>
            <a:pathLst>
              <a:path w="7451835" h="2112579">
                <a:moveTo>
                  <a:pt x="0" y="2112579"/>
                </a:moveTo>
                <a:cubicBezTo>
                  <a:pt x="1633483" y="1957551"/>
                  <a:pt x="3266966" y="1802523"/>
                  <a:pt x="4508938" y="1450427"/>
                </a:cubicBezTo>
                <a:cubicBezTo>
                  <a:pt x="5750911" y="1098330"/>
                  <a:pt x="6601373" y="549165"/>
                  <a:pt x="7451835" y="0"/>
                </a:cubicBezTo>
              </a:path>
            </a:pathLst>
          </a:custGeom>
          <a:noFill/>
          <a:ln w="53975">
            <a:solidFill>
              <a:schemeClr val="tx1"/>
            </a:solidFill>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0E87F21-919A-4884-951F-AB3715B20C19}"/>
              </a:ext>
            </a:extLst>
          </p:cNvPr>
          <p:cNvSpPr/>
          <p:nvPr/>
        </p:nvSpPr>
        <p:spPr>
          <a:xfrm>
            <a:off x="1240221" y="3993931"/>
            <a:ext cx="8586951" cy="1545021"/>
          </a:xfrm>
          <a:custGeom>
            <a:avLst/>
            <a:gdLst>
              <a:gd name="connsiteX0" fmla="*/ 0 w 8586951"/>
              <a:gd name="connsiteY0" fmla="*/ 1545021 h 1545021"/>
              <a:gd name="connsiteX1" fmla="*/ 4939862 w 8586951"/>
              <a:gd name="connsiteY1" fmla="*/ 1187669 h 1545021"/>
              <a:gd name="connsiteX2" fmla="*/ 8586951 w 8586951"/>
              <a:gd name="connsiteY2" fmla="*/ 0 h 1545021"/>
            </a:gdLst>
            <a:ahLst/>
            <a:cxnLst>
              <a:cxn ang="0">
                <a:pos x="connsiteX0" y="connsiteY0"/>
              </a:cxn>
              <a:cxn ang="0">
                <a:pos x="connsiteX1" y="connsiteY1"/>
              </a:cxn>
              <a:cxn ang="0">
                <a:pos x="connsiteX2" y="connsiteY2"/>
              </a:cxn>
            </a:cxnLst>
            <a:rect l="l" t="t" r="r" b="b"/>
            <a:pathLst>
              <a:path w="8586951" h="1545021">
                <a:moveTo>
                  <a:pt x="0" y="1545021"/>
                </a:moveTo>
                <a:cubicBezTo>
                  <a:pt x="1754352" y="1495096"/>
                  <a:pt x="3508704" y="1445172"/>
                  <a:pt x="4939862" y="1187669"/>
                </a:cubicBezTo>
                <a:cubicBezTo>
                  <a:pt x="6371020" y="930166"/>
                  <a:pt x="7478985" y="465083"/>
                  <a:pt x="8586951" y="0"/>
                </a:cubicBezTo>
              </a:path>
            </a:pathLst>
          </a:custGeom>
          <a:noFill/>
          <a:ln w="19050">
            <a:solidFill>
              <a:schemeClr val="tx1"/>
            </a:solidFill>
            <a:headEnd type="non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4CD9736-EA53-43CB-820C-3230C737D71B}"/>
              </a:ext>
            </a:extLst>
          </p:cNvPr>
          <p:cNvSpPr/>
          <p:nvPr/>
        </p:nvSpPr>
        <p:spPr>
          <a:xfrm>
            <a:off x="1229710" y="1922363"/>
            <a:ext cx="7830207" cy="3587561"/>
          </a:xfrm>
          <a:custGeom>
            <a:avLst/>
            <a:gdLst>
              <a:gd name="connsiteX0" fmla="*/ 0 w 7830207"/>
              <a:gd name="connsiteY0" fmla="*/ 3587561 h 3587561"/>
              <a:gd name="connsiteX1" fmla="*/ 4319752 w 7830207"/>
              <a:gd name="connsiteY1" fmla="*/ 1233243 h 3587561"/>
              <a:gd name="connsiteX2" fmla="*/ 6653049 w 7830207"/>
              <a:gd name="connsiteY2" fmla="*/ 150678 h 3587561"/>
              <a:gd name="connsiteX3" fmla="*/ 7830207 w 7830207"/>
              <a:gd name="connsiteY3" fmla="*/ 35064 h 3587561"/>
            </a:gdLst>
            <a:ahLst/>
            <a:cxnLst>
              <a:cxn ang="0">
                <a:pos x="connsiteX0" y="connsiteY0"/>
              </a:cxn>
              <a:cxn ang="0">
                <a:pos x="connsiteX1" y="connsiteY1"/>
              </a:cxn>
              <a:cxn ang="0">
                <a:pos x="connsiteX2" y="connsiteY2"/>
              </a:cxn>
              <a:cxn ang="0">
                <a:pos x="connsiteX3" y="connsiteY3"/>
              </a:cxn>
            </a:cxnLst>
            <a:rect l="l" t="t" r="r" b="b"/>
            <a:pathLst>
              <a:path w="7830207" h="3587561">
                <a:moveTo>
                  <a:pt x="0" y="3587561"/>
                </a:moveTo>
                <a:lnTo>
                  <a:pt x="4319752" y="1233243"/>
                </a:lnTo>
                <a:cubicBezTo>
                  <a:pt x="5428594" y="660429"/>
                  <a:pt x="6067973" y="350374"/>
                  <a:pt x="6653049" y="150678"/>
                </a:cubicBezTo>
                <a:cubicBezTo>
                  <a:pt x="7238125" y="-49018"/>
                  <a:pt x="7534166" y="-6977"/>
                  <a:pt x="7830207" y="35064"/>
                </a:cubicBezTo>
              </a:path>
            </a:pathLst>
          </a:custGeom>
          <a:noFill/>
          <a:ln w="19050">
            <a:solidFill>
              <a:schemeClr val="tx1"/>
            </a:solidFill>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7A7447FB-3A84-4498-A5EC-36BB8E2126E4}"/>
              </a:ext>
            </a:extLst>
          </p:cNvPr>
          <p:cNvSpPr/>
          <p:nvPr/>
        </p:nvSpPr>
        <p:spPr>
          <a:xfrm>
            <a:off x="1250731" y="2732690"/>
            <a:ext cx="9580656" cy="3191584"/>
          </a:xfrm>
          <a:custGeom>
            <a:avLst/>
            <a:gdLst>
              <a:gd name="connsiteX0" fmla="*/ 0 w 9580656"/>
              <a:gd name="connsiteY0" fmla="*/ 2827282 h 3191584"/>
              <a:gd name="connsiteX1" fmla="*/ 7189076 w 9580656"/>
              <a:gd name="connsiteY1" fmla="*/ 3184634 h 3191584"/>
              <a:gd name="connsiteX2" fmla="*/ 9385738 w 9580656"/>
              <a:gd name="connsiteY2" fmla="*/ 2543503 h 3191584"/>
              <a:gd name="connsiteX3" fmla="*/ 9333186 w 9580656"/>
              <a:gd name="connsiteY3" fmla="*/ 0 h 3191584"/>
            </a:gdLst>
            <a:ahLst/>
            <a:cxnLst>
              <a:cxn ang="0">
                <a:pos x="connsiteX0" y="connsiteY0"/>
              </a:cxn>
              <a:cxn ang="0">
                <a:pos x="connsiteX1" y="connsiteY1"/>
              </a:cxn>
              <a:cxn ang="0">
                <a:pos x="connsiteX2" y="connsiteY2"/>
              </a:cxn>
              <a:cxn ang="0">
                <a:pos x="connsiteX3" y="connsiteY3"/>
              </a:cxn>
            </a:cxnLst>
            <a:rect l="l" t="t" r="r" b="b"/>
            <a:pathLst>
              <a:path w="9580656" h="3191584">
                <a:moveTo>
                  <a:pt x="0" y="2827282"/>
                </a:moveTo>
                <a:cubicBezTo>
                  <a:pt x="2812393" y="3029606"/>
                  <a:pt x="5624786" y="3231931"/>
                  <a:pt x="7189076" y="3184634"/>
                </a:cubicBezTo>
                <a:cubicBezTo>
                  <a:pt x="8753366" y="3137338"/>
                  <a:pt x="9028386" y="3074275"/>
                  <a:pt x="9385738" y="2543503"/>
                </a:cubicBezTo>
                <a:cubicBezTo>
                  <a:pt x="9743090" y="2012731"/>
                  <a:pt x="9538138" y="1006365"/>
                  <a:pt x="9333186" y="0"/>
                </a:cubicBezTo>
              </a:path>
            </a:pathLst>
          </a:custGeom>
          <a:noFill/>
          <a:ln w="19050">
            <a:solidFill>
              <a:schemeClr val="tx1"/>
            </a:solidFill>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7749517-0532-43F3-8A26-FFE8D52A5AC4}"/>
              </a:ext>
            </a:extLst>
          </p:cNvPr>
          <p:cNvSpPr/>
          <p:nvPr/>
        </p:nvSpPr>
        <p:spPr>
          <a:xfrm>
            <a:off x="-13412" y="-14288"/>
            <a:ext cx="12205412" cy="1679411"/>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EECF809-EAF1-4797-8180-1DC74A4BC408}"/>
              </a:ext>
            </a:extLst>
          </p:cNvPr>
          <p:cNvSpPr/>
          <p:nvPr/>
        </p:nvSpPr>
        <p:spPr>
          <a:xfrm>
            <a:off x="-54941" y="94319"/>
            <a:ext cx="12192000" cy="1415772"/>
          </a:xfrm>
          <a:prstGeom prst="rect">
            <a:avLst/>
          </a:prstGeom>
        </p:spPr>
        <p:txBody>
          <a:bodyPr wrap="square">
            <a:spAutoFit/>
          </a:bodyPr>
          <a:lstStyle/>
          <a:p>
            <a:pPr algn="ctr" defTabSz="342900" fontAlgn="base">
              <a:spcBef>
                <a:spcPct val="0"/>
              </a:spcBef>
              <a:spcAft>
                <a:spcPct val="0"/>
              </a:spcAft>
              <a:defRPr/>
            </a:pPr>
            <a:r>
              <a:rPr lang="en-US" sz="4300" dirty="0">
                <a:solidFill>
                  <a:schemeClr val="bg1"/>
                </a:solidFill>
                <a:latin typeface="Franklin Gothic Demi" panose="020B0703020102020204" pitchFamily="34" charset="0"/>
              </a:rPr>
              <a:t>Research Community Stability and Reorganization</a:t>
            </a:r>
          </a:p>
          <a:p>
            <a:pPr algn="ctr" defTabSz="342900" fontAlgn="base">
              <a:spcBef>
                <a:spcPct val="0"/>
              </a:spcBef>
              <a:spcAft>
                <a:spcPct val="0"/>
              </a:spcAft>
              <a:defRPr/>
            </a:pPr>
            <a:r>
              <a:rPr lang="en-US" sz="4300" dirty="0">
                <a:solidFill>
                  <a:schemeClr val="bg1"/>
                </a:solidFill>
                <a:latin typeface="Franklin Gothic Demi" panose="020B0703020102020204" pitchFamily="34" charset="0"/>
              </a:rPr>
              <a:t>Case Study: School of Sustainability</a:t>
            </a:r>
          </a:p>
        </p:txBody>
      </p:sp>
      <p:sp>
        <p:nvSpPr>
          <p:cNvPr id="20" name="Rectangle 19">
            <a:extLst>
              <a:ext uri="{FF2B5EF4-FFF2-40B4-BE49-F238E27FC236}">
                <a16:creationId xmlns:a16="http://schemas.microsoft.com/office/drawing/2014/main" id="{948A608C-F672-4D4D-9AA4-8FC14172090E}"/>
              </a:ext>
            </a:extLst>
          </p:cNvPr>
          <p:cNvSpPr/>
          <p:nvPr/>
        </p:nvSpPr>
        <p:spPr>
          <a:xfrm>
            <a:off x="-13412" y="6602113"/>
            <a:ext cx="12205412" cy="255888"/>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3ECC1E0D-25F8-49F3-9EB1-76D93DD7D222}"/>
              </a:ext>
            </a:extLst>
          </p:cNvPr>
          <p:cNvSpPr txBox="1"/>
          <p:nvPr/>
        </p:nvSpPr>
        <p:spPr>
          <a:xfrm>
            <a:off x="-13412" y="6572294"/>
            <a:ext cx="7792075" cy="338554"/>
          </a:xfrm>
          <a:prstGeom prst="rect">
            <a:avLst/>
          </a:prstGeom>
          <a:noFill/>
        </p:spPr>
        <p:txBody>
          <a:bodyPr wrap="square" rtlCol="0">
            <a:spAutoFit/>
          </a:bodyPr>
          <a:lstStyle/>
          <a:p>
            <a:r>
              <a:rPr lang="en-US" sz="800" i="1" dirty="0">
                <a:solidFill>
                  <a:schemeClr val="tx1">
                    <a:lumMod val="75000"/>
                    <a:lumOff val="25000"/>
                  </a:schemeClr>
                </a:solidFill>
              </a:rPr>
              <a:t>The UF CTSI is supported in part by NIH Clinical and Translational Science Awards UL1TR001427, KL2TR001429 and TL1TR001428. </a:t>
            </a:r>
          </a:p>
          <a:p>
            <a:r>
              <a:rPr lang="en-US" sz="800" i="1" dirty="0">
                <a:solidFill>
                  <a:schemeClr val="tx1">
                    <a:lumMod val="75000"/>
                    <a:lumOff val="25000"/>
                  </a:schemeClr>
                </a:solidFill>
              </a:rPr>
              <a:t>This content is solely the responsibility of the UF CTSI and does not necessarily represent the official views of the NIH.</a:t>
            </a:r>
            <a:endParaRPr lang="en-US" sz="800" dirty="0">
              <a:solidFill>
                <a:schemeClr val="tx1">
                  <a:lumMod val="75000"/>
                  <a:lumOff val="25000"/>
                </a:schemeClr>
              </a:solidFill>
            </a:endParaRPr>
          </a:p>
        </p:txBody>
      </p:sp>
      <p:pic>
        <p:nvPicPr>
          <p:cNvPr id="27" name="Picture 26">
            <a:extLst>
              <a:ext uri="{FF2B5EF4-FFF2-40B4-BE49-F238E27FC236}">
                <a16:creationId xmlns:a16="http://schemas.microsoft.com/office/drawing/2014/main" id="{47410225-B4F0-4C73-B850-E265BA91435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021077" y="6655237"/>
            <a:ext cx="1060812" cy="235059"/>
          </a:xfrm>
          <a:prstGeom prst="rect">
            <a:avLst/>
          </a:prstGeom>
        </p:spPr>
      </p:pic>
    </p:spTree>
    <p:extLst>
      <p:ext uri="{BB962C8B-B14F-4D97-AF65-F5344CB8AC3E}">
        <p14:creationId xmlns:p14="http://schemas.microsoft.com/office/powerpoint/2010/main" val="198006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24080CF-E124-44F2-82C6-48E0480F1046}"/>
              </a:ext>
            </a:extLst>
          </p:cNvPr>
          <p:cNvSpPr txBox="1">
            <a:spLocks/>
          </p:cNvSpPr>
          <p:nvPr/>
        </p:nvSpPr>
        <p:spPr>
          <a:xfrm>
            <a:off x="1060093" y="2209087"/>
            <a:ext cx="10058401" cy="376899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1000"/>
              </a:spcAft>
              <a:buFont typeface="+mj-lt"/>
              <a:buAutoNum type="arabicPeriod"/>
            </a:pPr>
            <a:r>
              <a:rPr lang="en-US" sz="2000" dirty="0">
                <a:solidFill>
                  <a:schemeClr val="tx1">
                    <a:lumMod val="75000"/>
                    <a:lumOff val="25000"/>
                  </a:schemeClr>
                </a:solidFill>
                <a:latin typeface="Franklin Gothic Book" panose="020B0503020102020204" pitchFamily="34" charset="0"/>
              </a:rPr>
              <a:t>Both ASU and UF are growing in size and interdisciplinarity.</a:t>
            </a:r>
            <a:r>
              <a:rPr lang="en-US" sz="1800" dirty="0">
                <a:solidFill>
                  <a:schemeClr val="tx1">
                    <a:lumMod val="75000"/>
                    <a:lumOff val="25000"/>
                  </a:schemeClr>
                </a:solidFill>
                <a:latin typeface="Franklin Gothic Book" panose="020B0503020102020204" pitchFamily="34" charset="0"/>
              </a:rPr>
              <a:t>.</a:t>
            </a:r>
          </a:p>
          <a:p>
            <a:pPr marL="457200" indent="-457200">
              <a:spcAft>
                <a:spcPts val="1000"/>
              </a:spcAft>
              <a:buFont typeface="+mj-lt"/>
              <a:buAutoNum type="arabicPeriod"/>
            </a:pPr>
            <a:r>
              <a:rPr lang="en-US" sz="2200" dirty="0">
                <a:solidFill>
                  <a:schemeClr val="tx1">
                    <a:lumMod val="75000"/>
                    <a:lumOff val="25000"/>
                  </a:schemeClr>
                </a:solidFill>
                <a:latin typeface="Franklin Gothic Book" panose="020B0503020102020204" pitchFamily="34" charset="0"/>
              </a:rPr>
              <a:t>Comparisons between ASU and UF are difficult due to the differences in size and disciplinary focus</a:t>
            </a:r>
          </a:p>
          <a:p>
            <a:pPr marL="457200" indent="-457200">
              <a:spcAft>
                <a:spcPts val="1000"/>
              </a:spcAft>
              <a:buFont typeface="+mj-lt"/>
              <a:buAutoNum type="arabicPeriod"/>
            </a:pPr>
            <a:r>
              <a:rPr lang="en-US" sz="2000" dirty="0">
                <a:solidFill>
                  <a:schemeClr val="tx1">
                    <a:lumMod val="75000"/>
                    <a:lumOff val="25000"/>
                  </a:schemeClr>
                </a:solidFill>
                <a:latin typeface="Franklin Gothic Book" panose="020B0503020102020204" pitchFamily="34" charset="0"/>
              </a:rPr>
              <a:t>ASU’s smaller disciplines became more collaborative. </a:t>
            </a:r>
          </a:p>
          <a:p>
            <a:pPr lvl="1">
              <a:spcAft>
                <a:spcPts val="1000"/>
              </a:spcAft>
            </a:pPr>
            <a:r>
              <a:rPr lang="en-US" sz="1800" dirty="0">
                <a:solidFill>
                  <a:schemeClr val="tx1">
                    <a:lumMod val="75000"/>
                    <a:lumOff val="25000"/>
                  </a:schemeClr>
                </a:solidFill>
                <a:latin typeface="Franklin Gothic Book" panose="020B0503020102020204" pitchFamily="34" charset="0"/>
              </a:rPr>
              <a:t>Additionally, Biology and Medicine have intensified their collaborative relationship.</a:t>
            </a:r>
          </a:p>
          <a:p>
            <a:pPr marL="457200" indent="-457200">
              <a:spcAft>
                <a:spcPts val="1000"/>
              </a:spcAft>
              <a:buFont typeface="+mj-lt"/>
              <a:buAutoNum type="arabicPeriod"/>
            </a:pPr>
            <a:r>
              <a:rPr lang="en-US" sz="2000" dirty="0">
                <a:solidFill>
                  <a:schemeClr val="tx1">
                    <a:lumMod val="75000"/>
                    <a:lumOff val="25000"/>
                  </a:schemeClr>
                </a:solidFill>
                <a:latin typeface="Franklin Gothic Book" panose="020B0503020102020204" pitchFamily="34" charset="0"/>
              </a:rPr>
              <a:t>ASU has become increasingly interdisciplinary since 2002 – often more so than UF.</a:t>
            </a:r>
          </a:p>
          <a:p>
            <a:pPr marL="457200" indent="-457200">
              <a:spcAft>
                <a:spcPts val="1000"/>
              </a:spcAft>
              <a:buFont typeface="+mj-lt"/>
              <a:buAutoNum type="arabicPeriod"/>
            </a:pPr>
            <a:r>
              <a:rPr lang="en-US" sz="2000" dirty="0">
                <a:solidFill>
                  <a:schemeClr val="tx1">
                    <a:lumMod val="75000"/>
                    <a:lumOff val="25000"/>
                  </a:schemeClr>
                </a:solidFill>
                <a:latin typeface="Franklin Gothic Book" panose="020B0503020102020204" pitchFamily="34" charset="0"/>
              </a:rPr>
              <a:t>Despite its increasing size, ASU has remained modular. This could be thanks to the elimination of boundaries between authors who should be working on similar, modern research areas.</a:t>
            </a:r>
          </a:p>
          <a:p>
            <a:pPr lvl="2">
              <a:spcAft>
                <a:spcPts val="1000"/>
              </a:spcAft>
            </a:pPr>
            <a:endParaRPr lang="en-US" sz="1800" dirty="0">
              <a:solidFill>
                <a:schemeClr val="tx1">
                  <a:lumMod val="75000"/>
                  <a:lumOff val="25000"/>
                </a:schemeClr>
              </a:solidFill>
              <a:latin typeface="Franklin Gothic Book" panose="020B0503020102020204" pitchFamily="34" charset="0"/>
            </a:endParaRPr>
          </a:p>
        </p:txBody>
      </p:sp>
      <p:sp>
        <p:nvSpPr>
          <p:cNvPr id="5" name="Rectangle 4">
            <a:extLst>
              <a:ext uri="{FF2B5EF4-FFF2-40B4-BE49-F238E27FC236}">
                <a16:creationId xmlns:a16="http://schemas.microsoft.com/office/drawing/2014/main" id="{97D6D3CE-484F-4A79-BB4C-B9A7BC57C7C0}"/>
              </a:ext>
            </a:extLst>
          </p:cNvPr>
          <p:cNvSpPr/>
          <p:nvPr/>
        </p:nvSpPr>
        <p:spPr>
          <a:xfrm>
            <a:off x="-13412" y="-1"/>
            <a:ext cx="12205412" cy="1679411"/>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8B4734F-9F3B-493D-94AA-42A8E4518FB9}"/>
              </a:ext>
            </a:extLst>
          </p:cNvPr>
          <p:cNvSpPr/>
          <p:nvPr/>
        </p:nvSpPr>
        <p:spPr>
          <a:xfrm>
            <a:off x="1013405" y="355865"/>
            <a:ext cx="10165189"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Conclusions</a:t>
            </a:r>
          </a:p>
        </p:txBody>
      </p:sp>
      <p:sp>
        <p:nvSpPr>
          <p:cNvPr id="7" name="Rectangle 6">
            <a:extLst>
              <a:ext uri="{FF2B5EF4-FFF2-40B4-BE49-F238E27FC236}">
                <a16:creationId xmlns:a16="http://schemas.microsoft.com/office/drawing/2014/main" id="{F31B337A-C82A-4727-AE03-481CFC43DFDF}"/>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26DE751-31E3-42CB-A586-60754D216941}"/>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9" name="Picture 8">
            <a:extLst>
              <a:ext uri="{FF2B5EF4-FFF2-40B4-BE49-F238E27FC236}">
                <a16:creationId xmlns:a16="http://schemas.microsoft.com/office/drawing/2014/main" id="{A9518B8F-6634-4281-92CF-613A16C62AB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20740109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1DF3AC-6DB0-4334-A5B0-917C1E917296}"/>
              </a:ext>
            </a:extLst>
          </p:cNvPr>
          <p:cNvSpPr>
            <a:spLocks noGrp="1"/>
          </p:cNvSpPr>
          <p:nvPr>
            <p:ph idx="4294967295"/>
          </p:nvPr>
        </p:nvSpPr>
        <p:spPr>
          <a:xfrm>
            <a:off x="1066799" y="2094437"/>
            <a:ext cx="10058400" cy="4022725"/>
          </a:xfrm>
        </p:spPr>
        <p:txBody>
          <a:bodyPr>
            <a:normAutofit fontScale="92500"/>
          </a:bodyPr>
          <a:lstStyle/>
          <a:p>
            <a:r>
              <a:rPr lang="en-US" sz="3200" dirty="0"/>
              <a:t>What is the vision for future patterns of interdisciplinarity</a:t>
            </a:r>
          </a:p>
          <a:p>
            <a:endParaRPr lang="en-US" sz="3200" dirty="0"/>
          </a:p>
          <a:p>
            <a:r>
              <a:rPr lang="en-US" sz="3200" dirty="0"/>
              <a:t>Would ASU benefit if other universities adopted the same boundaries or reorganized into different boundaries?</a:t>
            </a:r>
          </a:p>
          <a:p>
            <a:endParaRPr lang="en-US" sz="3200" dirty="0"/>
          </a:p>
          <a:p>
            <a:r>
              <a:rPr lang="en-US" sz="3200" dirty="0"/>
              <a:t>You can’t cross disciplines that don’t exist.  Does ASU benefit from disciplines being maintained at other universities?</a:t>
            </a:r>
          </a:p>
        </p:txBody>
      </p:sp>
      <p:sp>
        <p:nvSpPr>
          <p:cNvPr id="4" name="Rectangle 3">
            <a:extLst>
              <a:ext uri="{FF2B5EF4-FFF2-40B4-BE49-F238E27FC236}">
                <a16:creationId xmlns:a16="http://schemas.microsoft.com/office/drawing/2014/main" id="{7E5A3C49-0EC0-4E09-8720-8B60C4352BFD}"/>
              </a:ext>
            </a:extLst>
          </p:cNvPr>
          <p:cNvSpPr/>
          <p:nvPr/>
        </p:nvSpPr>
        <p:spPr>
          <a:xfrm>
            <a:off x="-13412" y="-1"/>
            <a:ext cx="12205412" cy="1679411"/>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0A56A86-F5D3-4FC5-8247-5D33F229CB26}"/>
              </a:ext>
            </a:extLst>
          </p:cNvPr>
          <p:cNvSpPr/>
          <p:nvPr/>
        </p:nvSpPr>
        <p:spPr>
          <a:xfrm>
            <a:off x="1013405" y="355865"/>
            <a:ext cx="10165189"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Questions for the Workshop</a:t>
            </a:r>
          </a:p>
        </p:txBody>
      </p:sp>
      <p:sp>
        <p:nvSpPr>
          <p:cNvPr id="6" name="Rectangle 5">
            <a:extLst>
              <a:ext uri="{FF2B5EF4-FFF2-40B4-BE49-F238E27FC236}">
                <a16:creationId xmlns:a16="http://schemas.microsoft.com/office/drawing/2014/main" id="{2A67C9E4-8100-451E-B1C3-6DE53446491A}"/>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2450BEA-2337-45E4-8251-0D9BC8A2F6C1}"/>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8" name="Picture 7">
            <a:extLst>
              <a:ext uri="{FF2B5EF4-FFF2-40B4-BE49-F238E27FC236}">
                <a16:creationId xmlns:a16="http://schemas.microsoft.com/office/drawing/2014/main" id="{17083AC6-E80F-4D79-A1D3-F3A33C2C41E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742882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998D9D-9623-480A-AA3B-E713428BFB1A}"/>
              </a:ext>
            </a:extLst>
          </p:cNvPr>
          <p:cNvSpPr>
            <a:spLocks noGrp="1"/>
          </p:cNvSpPr>
          <p:nvPr>
            <p:ph idx="4294967295"/>
          </p:nvPr>
        </p:nvSpPr>
        <p:spPr>
          <a:xfrm>
            <a:off x="1066800" y="1958998"/>
            <a:ext cx="10058400" cy="4075202"/>
          </a:xfrm>
        </p:spPr>
        <p:txBody>
          <a:bodyPr>
            <a:normAutofit fontScale="92500" lnSpcReduction="10000"/>
          </a:bodyPr>
          <a:lstStyle/>
          <a:p>
            <a:r>
              <a:rPr lang="en-US" sz="2800" dirty="0">
                <a:latin typeface="Franklin Gothic Book" panose="020B0503020102020204" pitchFamily="34" charset="0"/>
              </a:rPr>
              <a:t>Both universities have established centers and institutes, seed funding opportunities and cluster hires around topics</a:t>
            </a:r>
          </a:p>
          <a:p>
            <a:pPr marL="0" indent="0">
              <a:buNone/>
            </a:pPr>
            <a:endParaRPr lang="en-US" sz="2800" dirty="0">
              <a:latin typeface="Franklin Gothic Book" panose="020B0503020102020204" pitchFamily="34" charset="0"/>
            </a:endParaRPr>
          </a:p>
          <a:p>
            <a:r>
              <a:rPr lang="en-US" sz="2800" dirty="0">
                <a:latin typeface="Franklin Gothic Book" panose="020B0503020102020204" pitchFamily="34" charset="0"/>
              </a:rPr>
              <a:t>ASU reorganization began in 2003. There were two reasons for the reorganization</a:t>
            </a:r>
          </a:p>
          <a:p>
            <a:pPr lvl="2">
              <a:buFont typeface="Courier New" panose="02070309020205020404" pitchFamily="49" charset="0"/>
              <a:buChar char="o"/>
            </a:pPr>
            <a:r>
              <a:rPr lang="en-US" sz="2800" dirty="0">
                <a:latin typeface="Franklin Gothic Book" panose="020B0503020102020204" pitchFamily="34" charset="0"/>
              </a:rPr>
              <a:t>Stimulate interdisciplinary collaboration around larger and more problem focused topics</a:t>
            </a:r>
          </a:p>
          <a:p>
            <a:pPr lvl="2">
              <a:buFont typeface="Courier New" panose="02070309020205020404" pitchFamily="49" charset="0"/>
              <a:buChar char="o"/>
            </a:pPr>
            <a:r>
              <a:rPr lang="en-US" sz="2800" dirty="0">
                <a:latin typeface="Franklin Gothic Book" panose="020B0503020102020204" pitchFamily="34" charset="0"/>
              </a:rPr>
              <a:t>Eliminate redundancy that existed across several ASU campuses</a:t>
            </a:r>
          </a:p>
          <a:p>
            <a:pPr lvl="2"/>
            <a:endParaRPr lang="en-US" sz="2800" dirty="0">
              <a:latin typeface="Franklin Gothic Book" panose="020B0503020102020204" pitchFamily="34" charset="0"/>
            </a:endParaRPr>
          </a:p>
          <a:p>
            <a:r>
              <a:rPr lang="en-US" sz="2800" dirty="0">
                <a:latin typeface="Franklin Gothic Book" panose="020B0503020102020204" pitchFamily="34" charset="0"/>
              </a:rPr>
              <a:t>A major UF intervention was the establishment of the CTSA in 2008</a:t>
            </a:r>
          </a:p>
          <a:p>
            <a:endParaRPr lang="en-US" dirty="0"/>
          </a:p>
        </p:txBody>
      </p:sp>
      <p:sp>
        <p:nvSpPr>
          <p:cNvPr id="4" name="Rectangle 3">
            <a:extLst>
              <a:ext uri="{FF2B5EF4-FFF2-40B4-BE49-F238E27FC236}">
                <a16:creationId xmlns:a16="http://schemas.microsoft.com/office/drawing/2014/main" id="{F492C5AB-63C8-4FDD-B917-AEE01CEB9AE8}"/>
              </a:ext>
            </a:extLst>
          </p:cNvPr>
          <p:cNvSpPr/>
          <p:nvPr/>
        </p:nvSpPr>
        <p:spPr>
          <a:xfrm>
            <a:off x="-13412" y="0"/>
            <a:ext cx="12205412" cy="1713580"/>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27BF71F-24FE-4D22-ACDE-78677F12C79A}"/>
              </a:ext>
            </a:extLst>
          </p:cNvPr>
          <p:cNvSpPr/>
          <p:nvPr/>
        </p:nvSpPr>
        <p:spPr>
          <a:xfrm>
            <a:off x="622726" y="446148"/>
            <a:ext cx="10933135"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Interventions at ASU and UF</a:t>
            </a:r>
            <a:endPar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6" name="Rectangle 5">
            <a:extLst>
              <a:ext uri="{FF2B5EF4-FFF2-40B4-BE49-F238E27FC236}">
                <a16:creationId xmlns:a16="http://schemas.microsoft.com/office/drawing/2014/main" id="{9AF8327D-6335-4D3B-B66F-E5DE8D9BBC45}"/>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C0FAA93-1358-4C59-BC72-E533CF6BF316}"/>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8" name="Picture 7">
            <a:extLst>
              <a:ext uri="{FF2B5EF4-FFF2-40B4-BE49-F238E27FC236}">
                <a16:creationId xmlns:a16="http://schemas.microsoft.com/office/drawing/2014/main" id="{619C86A5-5CD1-4D1C-9480-ED846E914D9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1698174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CEB115-D5B8-411D-86AF-6F2D80CC7CA8}"/>
              </a:ext>
            </a:extLst>
          </p:cNvPr>
          <p:cNvSpPr txBox="1"/>
          <p:nvPr/>
        </p:nvSpPr>
        <p:spPr>
          <a:xfrm>
            <a:off x="720572" y="2721725"/>
            <a:ext cx="10650701" cy="5724644"/>
          </a:xfrm>
          <a:prstGeom prst="rect">
            <a:avLst/>
          </a:prstGeom>
          <a:noFill/>
        </p:spPr>
        <p:txBody>
          <a:bodyPr wrap="square" rtlCol="0">
            <a:spAutoFit/>
          </a:bodyPr>
          <a:lstStyle/>
          <a:p>
            <a:r>
              <a:rPr lang="en-US" sz="2400" dirty="0">
                <a:latin typeface="Franklin Gothic Book" panose="020B0503020102020204" pitchFamily="34" charset="0"/>
              </a:rPr>
              <a:t>Translation NCATS definition: “the process of turning observations in the laboratory, clinic and community into interventions that improve the health of individuals and communities – from diagnostics, preventions, and treatments to medical procedures and behavioral changes.”</a:t>
            </a:r>
          </a:p>
          <a:p>
            <a:endParaRPr lang="en-US" sz="2400" dirty="0">
              <a:latin typeface="Franklin Gothic Book" panose="020B0503020102020204" pitchFamily="34" charset="0"/>
            </a:endParaRPr>
          </a:p>
          <a:p>
            <a:endParaRPr lang="en-US" sz="2400" dirty="0">
              <a:latin typeface="Franklin Gothic Book" panose="020B0503020102020204" pitchFamily="34" charset="0"/>
            </a:endParaRPr>
          </a:p>
          <a:p>
            <a:r>
              <a:rPr lang="en-US" sz="2400" dirty="0">
                <a:solidFill>
                  <a:srgbClr val="000000"/>
                </a:solidFill>
                <a:latin typeface="Franklin Gothic Book" panose="020B0503020102020204" pitchFamily="34" charset="0"/>
              </a:rPr>
              <a:t>“…Program hubs that will be part of a national, </a:t>
            </a:r>
            <a:r>
              <a:rPr lang="en-US" sz="2400" dirty="0">
                <a:solidFill>
                  <a:srgbClr val="FFC000"/>
                </a:solidFill>
                <a:latin typeface="Franklin Gothic Book" panose="020B0503020102020204" pitchFamily="34" charset="0"/>
              </a:rPr>
              <a:t>collaborative </a:t>
            </a:r>
            <a:r>
              <a:rPr lang="en-US" sz="2400" dirty="0">
                <a:solidFill>
                  <a:srgbClr val="000000"/>
                </a:solidFill>
                <a:latin typeface="Franklin Gothic Book" panose="020B0503020102020204" pitchFamily="34" charset="0"/>
              </a:rPr>
              <a:t>consortium focused on bringing more treatments to more patients more quickly through advancing clinical and translational science (CTS) by…”</a:t>
            </a:r>
          </a:p>
          <a:p>
            <a:endParaRPr lang="en-US" sz="2400" dirty="0">
              <a:latin typeface="Franklin Gothic Book" panose="020B0503020102020204" pitchFamily="34" charset="0"/>
            </a:endParaRPr>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TextBox 8">
            <a:extLst>
              <a:ext uri="{FF2B5EF4-FFF2-40B4-BE49-F238E27FC236}">
                <a16:creationId xmlns:a16="http://schemas.microsoft.com/office/drawing/2014/main" id="{2FC5C5A1-489E-4F8D-B106-E757C02D4824}"/>
              </a:ext>
            </a:extLst>
          </p:cNvPr>
          <p:cNvSpPr txBox="1"/>
          <p:nvPr/>
        </p:nvSpPr>
        <p:spPr>
          <a:xfrm>
            <a:off x="720572" y="1986820"/>
            <a:ext cx="10342484" cy="461665"/>
          </a:xfrm>
          <a:prstGeom prst="rect">
            <a:avLst/>
          </a:prstGeom>
          <a:noFill/>
        </p:spPr>
        <p:txBody>
          <a:bodyPr wrap="square" rtlCol="0">
            <a:spAutoFit/>
          </a:bodyPr>
          <a:lstStyle/>
          <a:p>
            <a:r>
              <a:rPr lang="en-US" sz="2400" b="1" i="1" dirty="0">
                <a:latin typeface="Franklin Gothic Book" panose="020B0503020102020204" pitchFamily="34" charset="0"/>
              </a:rPr>
              <a:t>Getting Science from Bench to Bedside</a:t>
            </a:r>
          </a:p>
        </p:txBody>
      </p:sp>
      <p:sp>
        <p:nvSpPr>
          <p:cNvPr id="6" name="Rectangle 5">
            <a:extLst>
              <a:ext uri="{FF2B5EF4-FFF2-40B4-BE49-F238E27FC236}">
                <a16:creationId xmlns:a16="http://schemas.microsoft.com/office/drawing/2014/main" id="{7E7F12B0-DEFA-4057-B15F-69855D9118CC}"/>
              </a:ext>
            </a:extLst>
          </p:cNvPr>
          <p:cNvSpPr/>
          <p:nvPr/>
        </p:nvSpPr>
        <p:spPr>
          <a:xfrm>
            <a:off x="-13412" y="0"/>
            <a:ext cx="12205412" cy="1713580"/>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82123D1-867F-407E-8CBB-8431CF2C5B6F}"/>
              </a:ext>
            </a:extLst>
          </p:cNvPr>
          <p:cNvSpPr/>
          <p:nvPr/>
        </p:nvSpPr>
        <p:spPr>
          <a:xfrm>
            <a:off x="0" y="223962"/>
            <a:ext cx="12192001" cy="2123658"/>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NCATS – NIH</a:t>
            </a:r>
          </a:p>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Clinical and Translational Science Awards (CTSA)</a:t>
            </a:r>
          </a:p>
          <a:p>
            <a:pPr algn="ctr" defTabSz="342900" fontAlgn="base">
              <a:spcBef>
                <a:spcPct val="0"/>
              </a:spcBef>
              <a:spcAft>
                <a:spcPct val="0"/>
              </a:spcAft>
              <a:defRPr/>
            </a:pPr>
            <a:endPar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8" name="Rectangle 7">
            <a:extLst>
              <a:ext uri="{FF2B5EF4-FFF2-40B4-BE49-F238E27FC236}">
                <a16:creationId xmlns:a16="http://schemas.microsoft.com/office/drawing/2014/main" id="{5F8BD693-8009-4916-B264-55A467DBFCFF}"/>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EB13FF0-AC8B-4249-B545-4D31E6254485}"/>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11" name="Picture 10">
            <a:extLst>
              <a:ext uri="{FF2B5EF4-FFF2-40B4-BE49-F238E27FC236}">
                <a16:creationId xmlns:a16="http://schemas.microsoft.com/office/drawing/2014/main" id="{FF9495C6-F42C-4ECE-BC0F-D6D1B3698CD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8049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64A0D3B-9D93-42B6-B397-0BEBBDC54875}"/>
              </a:ext>
            </a:extLst>
          </p:cNvPr>
          <p:cNvPicPr>
            <a:picLocks noGrp="1" noChangeAspect="1"/>
          </p:cNvPicPr>
          <p:nvPr>
            <p:ph idx="4294967295"/>
          </p:nvPr>
        </p:nvPicPr>
        <p:blipFill>
          <a:blip r:embed="rId2"/>
          <a:stretch>
            <a:fillRect/>
          </a:stretch>
        </p:blipFill>
        <p:spPr>
          <a:xfrm>
            <a:off x="3295650" y="1999011"/>
            <a:ext cx="5600700" cy="3667125"/>
          </a:xfrm>
          <a:prstGeom prst="rect">
            <a:avLst/>
          </a:prstGeom>
        </p:spPr>
      </p:pic>
      <p:sp>
        <p:nvSpPr>
          <p:cNvPr id="5" name="Rectangle 4">
            <a:extLst>
              <a:ext uri="{FF2B5EF4-FFF2-40B4-BE49-F238E27FC236}">
                <a16:creationId xmlns:a16="http://schemas.microsoft.com/office/drawing/2014/main" id="{0282FC73-1BA0-4180-B5C5-E05E3F6AC357}"/>
              </a:ext>
            </a:extLst>
          </p:cNvPr>
          <p:cNvSpPr/>
          <p:nvPr/>
        </p:nvSpPr>
        <p:spPr>
          <a:xfrm>
            <a:off x="-13412" y="0"/>
            <a:ext cx="12205412" cy="1713580"/>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6ECD259-D6D6-4457-A3D8-7D3A7F49869C}"/>
              </a:ext>
            </a:extLst>
          </p:cNvPr>
          <p:cNvSpPr/>
          <p:nvPr/>
        </p:nvSpPr>
        <p:spPr>
          <a:xfrm>
            <a:off x="622726" y="446148"/>
            <a:ext cx="10933135"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More than 50 CTSAs</a:t>
            </a:r>
            <a:endPar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7" name="Rectangle 6">
            <a:extLst>
              <a:ext uri="{FF2B5EF4-FFF2-40B4-BE49-F238E27FC236}">
                <a16:creationId xmlns:a16="http://schemas.microsoft.com/office/drawing/2014/main" id="{33D0F1FC-63A5-4929-ABEC-A682DCFD36C5}"/>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7701E26-8262-42B0-BD09-02B9E68C8FDA}"/>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9" name="Picture 8">
            <a:extLst>
              <a:ext uri="{FF2B5EF4-FFF2-40B4-BE49-F238E27FC236}">
                <a16:creationId xmlns:a16="http://schemas.microsoft.com/office/drawing/2014/main" id="{6BD0F789-DCDB-4EAD-8D3A-5E672D96950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2762648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CCA621-5C22-4FE2-8432-1DBE4EECC31E}"/>
              </a:ext>
            </a:extLst>
          </p:cNvPr>
          <p:cNvSpPr>
            <a:spLocks noGrp="1"/>
          </p:cNvSpPr>
          <p:nvPr>
            <p:ph idx="4294967295"/>
          </p:nvPr>
        </p:nvSpPr>
        <p:spPr>
          <a:xfrm>
            <a:off x="1066800" y="2359831"/>
            <a:ext cx="10058400" cy="3301934"/>
          </a:xfrm>
        </p:spPr>
        <p:txBody>
          <a:bodyPr/>
          <a:lstStyle/>
          <a:p>
            <a:r>
              <a:rPr lang="en-US" sz="3200" dirty="0">
                <a:latin typeface="Franklin Gothic Book" panose="020B0503020102020204" pitchFamily="34" charset="0"/>
              </a:rPr>
              <a:t>First 12 CTSAs established in 2006</a:t>
            </a:r>
          </a:p>
          <a:p>
            <a:r>
              <a:rPr lang="en-US" sz="3200" dirty="0">
                <a:latin typeface="Franklin Gothic Book" panose="020B0503020102020204" pitchFamily="34" charset="0"/>
              </a:rPr>
              <a:t>UF CTSA established in 2008 (grant for five years)</a:t>
            </a:r>
          </a:p>
          <a:p>
            <a:r>
              <a:rPr lang="en-US" sz="3200" dirty="0">
                <a:latin typeface="Franklin Gothic Book" panose="020B0503020102020204" pitchFamily="34" charset="0"/>
              </a:rPr>
              <a:t>Renewal awarded in 2014 with Network Science as Optional Module</a:t>
            </a:r>
          </a:p>
          <a:p>
            <a:r>
              <a:rPr lang="en-US" sz="3200" dirty="0">
                <a:latin typeface="Franklin Gothic Book" panose="020B0503020102020204" pitchFamily="34" charset="0"/>
              </a:rPr>
              <a:t>Second renewal awarded in 2018 keeping Network Science as Optional Module</a:t>
            </a:r>
          </a:p>
          <a:p>
            <a:endParaRPr lang="en-US" dirty="0"/>
          </a:p>
        </p:txBody>
      </p:sp>
      <p:sp>
        <p:nvSpPr>
          <p:cNvPr id="4" name="Rectangle 3">
            <a:extLst>
              <a:ext uri="{FF2B5EF4-FFF2-40B4-BE49-F238E27FC236}">
                <a16:creationId xmlns:a16="http://schemas.microsoft.com/office/drawing/2014/main" id="{C7247FC5-0E89-4B90-AE66-B30CAF6EB179}"/>
              </a:ext>
            </a:extLst>
          </p:cNvPr>
          <p:cNvSpPr/>
          <p:nvPr/>
        </p:nvSpPr>
        <p:spPr>
          <a:xfrm>
            <a:off x="-13412" y="0"/>
            <a:ext cx="12205412" cy="1713580"/>
          </a:xfrm>
          <a:prstGeom prst="rect">
            <a:avLst/>
          </a:prstGeom>
          <a:solidFill>
            <a:srgbClr val="003D71">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CF60DDB-D3D6-46B7-B15B-3B6FB8DC55D7}"/>
              </a:ext>
            </a:extLst>
          </p:cNvPr>
          <p:cNvSpPr/>
          <p:nvPr/>
        </p:nvSpPr>
        <p:spPr>
          <a:xfrm>
            <a:off x="622726" y="446148"/>
            <a:ext cx="10933135" cy="769441"/>
          </a:xfrm>
          <a:prstGeom prst="rect">
            <a:avLst/>
          </a:prstGeom>
        </p:spPr>
        <p:txBody>
          <a:bodyPr wrap="square">
            <a:spAutoFit/>
          </a:bodyPr>
          <a:lstStyle/>
          <a:p>
            <a:pPr algn="ctr" defTabSz="342900" fontAlgn="base">
              <a:spcBef>
                <a:spcPct val="0"/>
              </a:spcBef>
              <a:spcAft>
                <a:spcPct val="0"/>
              </a:spcAft>
              <a:defRPr/>
            </a:pPr>
            <a:r>
              <a:rPr lang="en-US" sz="4400" dirty="0">
                <a:solidFill>
                  <a:schemeClr val="bg1"/>
                </a:solidFill>
                <a:latin typeface="Franklin Gothic Demi" panose="020B0703020102020204" pitchFamily="34" charset="0"/>
              </a:rPr>
              <a:t>CTSA Timeline at UF</a:t>
            </a:r>
            <a:endParaRPr lang="en-US" altLang="en-US" sz="4400" dirty="0">
              <a:solidFill>
                <a:schemeClr val="bg1"/>
              </a:solidFill>
              <a:latin typeface="Franklin Gothic Demi" panose="020B0703020102020204" pitchFamily="34" charset="0"/>
              <a:ea typeface="ＭＳ Ｐゴシック" panose="020B0600070205080204" pitchFamily="34" charset="-128"/>
              <a:cs typeface="Arial" panose="020B0604020202020204" pitchFamily="34" charset="0"/>
            </a:endParaRPr>
          </a:p>
        </p:txBody>
      </p:sp>
      <p:sp>
        <p:nvSpPr>
          <p:cNvPr id="6" name="Rectangle 5">
            <a:extLst>
              <a:ext uri="{FF2B5EF4-FFF2-40B4-BE49-F238E27FC236}">
                <a16:creationId xmlns:a16="http://schemas.microsoft.com/office/drawing/2014/main" id="{CF9B53BD-26C3-4076-BC6E-29A9367C8117}"/>
              </a:ext>
            </a:extLst>
          </p:cNvPr>
          <p:cNvSpPr/>
          <p:nvPr/>
        </p:nvSpPr>
        <p:spPr>
          <a:xfrm>
            <a:off x="-13412" y="6532190"/>
            <a:ext cx="12205412" cy="325811"/>
          </a:xfrm>
          <a:prstGeom prst="rect">
            <a:avLst/>
          </a:prstGeom>
          <a:solidFill>
            <a:srgbClr val="A1D1D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154A048-AC87-4CFA-890E-02BD51EE6C57}"/>
              </a:ext>
            </a:extLst>
          </p:cNvPr>
          <p:cNvSpPr txBox="1"/>
          <p:nvPr/>
        </p:nvSpPr>
        <p:spPr>
          <a:xfrm>
            <a:off x="-13412" y="6501815"/>
            <a:ext cx="7792075" cy="400110"/>
          </a:xfrm>
          <a:prstGeom prst="rect">
            <a:avLst/>
          </a:prstGeom>
          <a:noFill/>
        </p:spPr>
        <p:txBody>
          <a:bodyPr wrap="square" rtlCol="0">
            <a:spAutoFit/>
          </a:bodyPr>
          <a:lstStyle/>
          <a:p>
            <a:r>
              <a:rPr lang="en-US" sz="1000" i="1" dirty="0">
                <a:solidFill>
                  <a:schemeClr val="tx1">
                    <a:lumMod val="75000"/>
                    <a:lumOff val="25000"/>
                  </a:schemeClr>
                </a:solidFill>
              </a:rPr>
              <a:t>The UF CTSI is supported in part by NIH Clinical and Translational Science Awards UL1TR001427, KL2TR001429 and TL1TR001428. </a:t>
            </a:r>
          </a:p>
          <a:p>
            <a:r>
              <a:rPr lang="en-US" sz="1000" i="1" dirty="0">
                <a:solidFill>
                  <a:schemeClr val="tx1">
                    <a:lumMod val="75000"/>
                    <a:lumOff val="25000"/>
                  </a:schemeClr>
                </a:solidFill>
              </a:rPr>
              <a:t>This content is solely the responsibility of the UF CTSI and does not necessarily represent the official views of the NIH.</a:t>
            </a:r>
            <a:endParaRPr lang="en-US" sz="1000" dirty="0">
              <a:solidFill>
                <a:schemeClr val="tx1">
                  <a:lumMod val="75000"/>
                  <a:lumOff val="25000"/>
                </a:schemeClr>
              </a:solidFill>
            </a:endParaRPr>
          </a:p>
        </p:txBody>
      </p:sp>
      <p:pic>
        <p:nvPicPr>
          <p:cNvPr id="8" name="Picture 7">
            <a:extLst>
              <a:ext uri="{FF2B5EF4-FFF2-40B4-BE49-F238E27FC236}">
                <a16:creationId xmlns:a16="http://schemas.microsoft.com/office/drawing/2014/main" id="{F67489ED-EF5E-477B-863A-F0880D4ECA3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33603" y="6584342"/>
            <a:ext cx="1060812" cy="235059"/>
          </a:xfrm>
          <a:prstGeom prst="rect">
            <a:avLst/>
          </a:prstGeom>
        </p:spPr>
      </p:pic>
    </p:spTree>
    <p:extLst>
      <p:ext uri="{BB962C8B-B14F-4D97-AF65-F5344CB8AC3E}">
        <p14:creationId xmlns:p14="http://schemas.microsoft.com/office/powerpoint/2010/main" val="12021416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10277</TotalTime>
  <Words>4960</Words>
  <Application>Microsoft Office PowerPoint</Application>
  <PresentationFormat>Widescreen</PresentationFormat>
  <Paragraphs>499</Paragraphs>
  <Slides>59</Slides>
  <Notes>35</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59</vt:i4>
      </vt:variant>
    </vt:vector>
  </HeadingPairs>
  <TitlesOfParts>
    <vt:vector size="74" baseType="lpstr">
      <vt:lpstr>Abadi</vt:lpstr>
      <vt:lpstr>Arial</vt:lpstr>
      <vt:lpstr>Calibri</vt:lpstr>
      <vt:lpstr>Calibri Light</vt:lpstr>
      <vt:lpstr>Courier New</vt:lpstr>
      <vt:lpstr>Franklin Gothic Book</vt:lpstr>
      <vt:lpstr>Franklin Gothic Demi</vt:lpstr>
      <vt:lpstr>Franklin Gothic Medium</vt:lpstr>
      <vt:lpstr>Symbol</vt:lpstr>
      <vt:lpstr>Times New Roman</vt:lpstr>
      <vt:lpstr>Wingdings</vt:lpstr>
      <vt:lpstr>Office Theme</vt:lpstr>
      <vt:lpstr>Office Theme</vt:lpstr>
      <vt:lpstr>Office Theme</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Individuals are nodes in a network</vt:lpstr>
      <vt:lpstr>Interactions are ties</vt:lpstr>
      <vt:lpstr>PowerPoint Presentation</vt:lpstr>
      <vt:lpstr>PowerPoint Presentation</vt:lpstr>
      <vt:lpstr>PowerPoint Presentation</vt:lpstr>
      <vt:lpstr>PowerPoint Presentation</vt:lpstr>
      <vt:lpstr>PowerPoint Presentation</vt:lpstr>
      <vt:lpstr>…or grantees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Florida Academic Health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Baralt,Claire</dc:creator>
  <cp:lastModifiedBy>Kelly, Joseph D</cp:lastModifiedBy>
  <cp:revision>540</cp:revision>
  <cp:lastPrinted>2017-07-17T17:12:21Z</cp:lastPrinted>
  <dcterms:created xsi:type="dcterms:W3CDTF">2017-07-10T14:57:10Z</dcterms:created>
  <dcterms:modified xsi:type="dcterms:W3CDTF">2024-04-10T14:28:37Z</dcterms:modified>
</cp:coreProperties>
</file>